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3" r:id="rId2"/>
  </p:sldMasterIdLst>
  <p:notesMasterIdLst>
    <p:notesMasterId r:id="rId31"/>
  </p:notesMasterIdLst>
  <p:sldIdLst>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85" r:id="rId17"/>
    <p:sldId id="284" r:id="rId18"/>
    <p:sldId id="274" r:id="rId19"/>
    <p:sldId id="275" r:id="rId20"/>
    <p:sldId id="286" r:id="rId21"/>
    <p:sldId id="272" r:id="rId22"/>
    <p:sldId id="273" r:id="rId23"/>
    <p:sldId id="277" r:id="rId24"/>
    <p:sldId id="278" r:id="rId25"/>
    <p:sldId id="276" r:id="rId26"/>
    <p:sldId id="287" r:id="rId27"/>
    <p:sldId id="288"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86747" autoAdjust="0"/>
  </p:normalViewPr>
  <p:slideViewPr>
    <p:cSldViewPr snapToGrid="0">
      <p:cViewPr varScale="1">
        <p:scale>
          <a:sx n="73" d="100"/>
          <a:sy n="73" d="100"/>
        </p:scale>
        <p:origin x="9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7050-BB4B-4CD9-AE4C-72961935D171}" type="datetimeFigureOut">
              <a:rPr lang="en-US" smtClean="0"/>
              <a:t>8/28/2020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52D8E-0495-4C06-BAD4-FADE2888DBA2}" type="slidenum">
              <a:rPr lang="en-US" smtClean="0"/>
              <a:t>‹#›</a:t>
            </a:fld>
            <a:endParaRPr lang="en-US"/>
          </a:p>
        </p:txBody>
      </p:sp>
    </p:spTree>
    <p:extLst>
      <p:ext uri="{BB962C8B-B14F-4D97-AF65-F5344CB8AC3E}">
        <p14:creationId xmlns:p14="http://schemas.microsoft.com/office/powerpoint/2010/main" val="294216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best to download the latest, non-beta version</a:t>
            </a:r>
            <a:r>
              <a:rPr lang="en-US" baseline="0" dirty="0" smtClean="0"/>
              <a:t>. This is the version that is most likely to support any add-on features you might like to use, like reconciliation services</a:t>
            </a:r>
          </a:p>
          <a:p>
            <a:r>
              <a:rPr lang="en-US" baseline="0" dirty="0" smtClean="0"/>
              <a:t>-Once downloaded, extract the files from the Zip folder, then open the .exe (executable file) and run it</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4</a:t>
            </a:fld>
            <a:endParaRPr lang="en-US"/>
          </a:p>
        </p:txBody>
      </p:sp>
    </p:spTree>
    <p:extLst>
      <p:ext uri="{BB962C8B-B14F-4D97-AF65-F5344CB8AC3E}">
        <p14:creationId xmlns:p14="http://schemas.microsoft.com/office/powerpoint/2010/main" val="336885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times you may want to employ sorts to explore your data in </a:t>
            </a:r>
            <a:r>
              <a:rPr lang="en-US" baseline="0" dirty="0" err="1" smtClean="0"/>
              <a:t>OpenRefine</a:t>
            </a:r>
            <a:r>
              <a:rPr lang="en-US" baseline="0" dirty="0" smtClean="0"/>
              <a:t>, or to learn more when numeric or other facets don’t give you much information. Let’s explore the quirks of sorts using the columns “Alcohol involved” and “Drug involved,” which denote whether alcohol or drug use was involved in the patient’s injury. From the All drop-down arrow, choose Edit Columns – Reorder/Remove columns to drag the “Alcohol involved” and “Drug involved” columns up, or, to the left. </a:t>
            </a:r>
          </a:p>
          <a:p>
            <a:endParaRPr lang="en-US" baseline="0" dirty="0" smtClean="0"/>
          </a:p>
          <a:p>
            <a:r>
              <a:rPr lang="en-US" baseline="0" dirty="0" smtClean="0"/>
              <a:t>Try a numeric facet on “Alcohol involved” What does it show? It seems that from the dataset of over 1500 records, only 10 are coded 1 for alcohol involvement. Drag the number slider to the right, and any designation over zero will be counted as the “1” value. X out of the numeric facet, and let’s try a sort. In the “Alcohol involved” column’s drop-down, choose Sort. In the dialog box which pops up, you can specify the type of data in the column, which in this case is numbers. You’ll then have the option to sort from smallest first or largest first .In this case, choose largest first. The ten records that have a “1” for alcohol involvement will be at the top. Expand the number of records visible on your screen to 25, and notice that it is still only the top ten that have a “1” value. Try the same sort on the “Drug involvement” column.</a:t>
            </a:r>
          </a:p>
          <a:p>
            <a:endParaRPr lang="en-US" baseline="0" dirty="0" smtClean="0"/>
          </a:p>
          <a:p>
            <a:r>
              <a:rPr lang="en-US" baseline="0" dirty="0" smtClean="0"/>
              <a:t>Notice that now by your smallest first or largest first options, a new checkbox has appeared called “sort by this column alone.” If you choose this option, it will restart the sort using this column. You can employ this option, but if so you will lose the previous sort. Let’s choose largest first for now. This sort shows us that only one record in this dataset shows positive for both alcohol and drug involvement.</a:t>
            </a:r>
          </a:p>
          <a:p>
            <a:endParaRPr lang="en-US" baseline="0" dirty="0" smtClean="0"/>
          </a:p>
          <a:p>
            <a:r>
              <a:rPr lang="en-US" baseline="0" dirty="0" smtClean="0"/>
              <a:t>The “Sort by” dialog box also give you many options for how to handle the various types of values that might be present in the columns. You can choose in which order you would like to see valid values, errors, and blank cells. Remember that having a handle on blank cells can be handy for finding all matching blanks and deleting them.</a:t>
            </a:r>
          </a:p>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14</a:t>
            </a:fld>
            <a:endParaRPr lang="en-US"/>
          </a:p>
        </p:txBody>
      </p:sp>
    </p:spTree>
    <p:extLst>
      <p:ext uri="{BB962C8B-B14F-4D97-AF65-F5344CB8AC3E}">
        <p14:creationId xmlns:p14="http://schemas.microsoft.com/office/powerpoint/2010/main" val="4206936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15</a:t>
            </a:fld>
            <a:endParaRPr lang="en-US"/>
          </a:p>
        </p:txBody>
      </p:sp>
    </p:spTree>
    <p:extLst>
      <p:ext uri="{BB962C8B-B14F-4D97-AF65-F5344CB8AC3E}">
        <p14:creationId xmlns:p14="http://schemas.microsoft.com/office/powerpoint/2010/main" val="1196008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you’ve taken </a:t>
            </a:r>
            <a:r>
              <a:rPr lang="en-US" dirty="0" err="1" smtClean="0"/>
              <a:t>Galter’s</a:t>
            </a:r>
            <a:r>
              <a:rPr lang="en-US" dirty="0" smtClean="0"/>
              <a:t> introductory </a:t>
            </a:r>
            <a:r>
              <a:rPr lang="en-US" dirty="0" err="1" smtClean="0"/>
              <a:t>OpenRefine</a:t>
            </a:r>
            <a:r>
              <a:rPr lang="en-US" dirty="0" smtClean="0"/>
              <a:t> class or have</a:t>
            </a:r>
            <a:r>
              <a:rPr lang="en-US" baseline="0" dirty="0" smtClean="0"/>
              <a:t> used the program a bit yourself, you’re probably familiar with the power of facets for cleaning data. While much data cleaning can be done by faceting on one column at a time, it’s also possible to facet on two columns or more at once. You can apply these multiple facets manually to hone in on highly specified subsets of your data. You can even combine text-based and numeric facets at the same time. </a:t>
            </a:r>
          </a:p>
          <a:p>
            <a:endParaRPr lang="en-US" baseline="0" dirty="0" smtClean="0"/>
          </a:p>
          <a:p>
            <a:r>
              <a:rPr lang="en-US" baseline="0" dirty="0" smtClean="0"/>
              <a:t>A quick way to facet on two columns at once is to choose “Custom text facet” from any column’s facet menu and enter the formula: join([ cells[“Col 1"].value, cells[“Col 2"]. value ], ",") in the Expression box. Substitute the columns you want to facet together in the Col 1 and Col 2 spaces. Inside the last quote marks after value, use any separator you would like to keep the two columns’ values visually separated As you can see from the result, this custom facet allows us to hone in on male or female patients of particular ages.</a:t>
            </a:r>
            <a:endParaRPr lang="en-US" dirty="0" smtClean="0"/>
          </a:p>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16</a:t>
            </a:fld>
            <a:endParaRPr lang="en-US"/>
          </a:p>
        </p:txBody>
      </p:sp>
    </p:spTree>
    <p:extLst>
      <p:ext uri="{BB962C8B-B14F-4D97-AF65-F5344CB8AC3E}">
        <p14:creationId xmlns:p14="http://schemas.microsoft.com/office/powerpoint/2010/main" val="150953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many data</a:t>
            </a:r>
            <a:r>
              <a:rPr lang="en-US" baseline="0" dirty="0" smtClean="0"/>
              <a:t> projects you may find that you need to combine data from two tables or spreadsheets. In our case, we have NEISS product numbers referenced in our original dataset, but we don’t know what products these numbers refer to. We need to bring over the names of the products from another table. This table is the other CSV file mentioned at the top of the class, entitled: “</a:t>
            </a:r>
            <a:r>
              <a:rPr lang="en-US" dirty="0" smtClean="0"/>
              <a:t>NEISS_ProductCodes_ProductNames.csv”</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17</a:t>
            </a:fld>
            <a:endParaRPr lang="en-US"/>
          </a:p>
        </p:txBody>
      </p:sp>
    </p:spTree>
    <p:extLst>
      <p:ext uri="{BB962C8B-B14F-4D97-AF65-F5344CB8AC3E}">
        <p14:creationId xmlns:p14="http://schemas.microsoft.com/office/powerpoint/2010/main" val="166685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Cell Cross operation will always take the format: </a:t>
            </a:r>
            <a:r>
              <a:rPr lang="en-US" dirty="0" err="1" smtClean="0"/>
              <a:t>cell.cross</a:t>
            </a:r>
            <a:r>
              <a:rPr lang="en-US" dirty="0" smtClean="0"/>
              <a:t>('arg1','arg2').cells['arg3'].value[arg4], where</a:t>
            </a:r>
            <a:r>
              <a:rPr lang="en-US" b="1" dirty="0" smtClean="0"/>
              <a:t> arg1</a:t>
            </a:r>
            <a:r>
              <a:rPr lang="en-US" b="1" baseline="0" dirty="0" smtClean="0"/>
              <a:t> </a:t>
            </a:r>
            <a:r>
              <a:rPr lang="en-US" baseline="0" dirty="0" smtClean="0"/>
              <a:t>is replaced by the name of the project that new data will be imported from, </a:t>
            </a:r>
            <a:r>
              <a:rPr lang="en-US" b="1" baseline="0" dirty="0" smtClean="0"/>
              <a:t>arg2</a:t>
            </a:r>
            <a:r>
              <a:rPr lang="en-US" baseline="0" dirty="0" smtClean="0"/>
              <a:t> is replaced by the name of the key column in the ‘from’ project, </a:t>
            </a:r>
            <a:r>
              <a:rPr lang="en-US" b="1" baseline="0" dirty="0" smtClean="0"/>
              <a:t>arg3</a:t>
            </a:r>
            <a:r>
              <a:rPr lang="en-US" baseline="0" dirty="0" smtClean="0"/>
              <a:t> is the name of the column you’re importing from the ‘from’ project, and </a:t>
            </a:r>
            <a:r>
              <a:rPr lang="en-US" b="1" baseline="0" dirty="0" smtClean="0"/>
              <a:t>arg4</a:t>
            </a:r>
            <a:r>
              <a:rPr lang="en-US" baseline="0" dirty="0" smtClean="0"/>
              <a:t> is the position of the value to bring over from this column if it happens to be in the format of an array (most column values are not in array format, so this should almost always be zero).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Notice that the space is preserved in the project name “</a:t>
            </a:r>
            <a:r>
              <a:rPr lang="en-US" dirty="0" err="1" smtClean="0"/>
              <a:t>NEISS_ProductCodes_ProductNames</a:t>
            </a:r>
            <a:r>
              <a:rPr lang="en-US" dirty="0" smtClean="0"/>
              <a:t> csv‘” This is the way </a:t>
            </a:r>
            <a:r>
              <a:rPr lang="en-US" dirty="0" err="1" smtClean="0"/>
              <a:t>OpenRefine</a:t>
            </a:r>
            <a:r>
              <a:rPr lang="en-US" baseline="0" dirty="0" smtClean="0"/>
              <a:t> has named the project, therefore it is important to maintain this syntax. If you name your project in a different style, just make sure the same syntax you used is maintained. GREL formulas are case sensitive, therefore all spellings must be exact or this formula will not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Tip: Start on the </a:t>
            </a:r>
            <a:r>
              <a:rPr lang="en-US" baseline="0" dirty="0" err="1" smtClean="0"/>
              <a:t>OpenRefine</a:t>
            </a:r>
            <a:r>
              <a:rPr lang="en-US" baseline="0" dirty="0" smtClean="0"/>
              <a:t> project that you’re importing data</a:t>
            </a:r>
            <a:r>
              <a:rPr lang="en-US" b="1" baseline="0" dirty="0" smtClean="0"/>
              <a:t> INTO</a:t>
            </a:r>
            <a:r>
              <a:rPr lang="en-US" baseline="0" dirty="0" smtClean="0"/>
              <a:t>. You may need to maintain the project that you’re importing data </a:t>
            </a:r>
            <a:r>
              <a:rPr lang="en-US" b="1" baseline="0" dirty="0" smtClean="0"/>
              <a:t>FROM</a:t>
            </a:r>
            <a:r>
              <a:rPr lang="en-US" baseline="0" dirty="0" smtClean="0"/>
              <a:t> open in a separate window.</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18</a:t>
            </a:fld>
            <a:endParaRPr lang="en-US"/>
          </a:p>
        </p:txBody>
      </p:sp>
    </p:spTree>
    <p:extLst>
      <p:ext uri="{BB962C8B-B14F-4D97-AF65-F5344CB8AC3E}">
        <p14:creationId xmlns:p14="http://schemas.microsoft.com/office/powerpoint/2010/main" val="14891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a:t>
            </a:r>
            <a:r>
              <a:rPr lang="en-US" baseline="0" dirty="0" smtClean="0"/>
              <a:t> extensions is an important first step to taking advantage of some of the online services with which </a:t>
            </a:r>
            <a:r>
              <a:rPr lang="en-US" baseline="0" dirty="0" err="1" smtClean="0"/>
              <a:t>OpenRefine</a:t>
            </a:r>
            <a:r>
              <a:rPr lang="en-US" baseline="0" dirty="0" smtClean="0"/>
              <a:t> can interact. A list of currently supported extensions is available on the </a:t>
            </a:r>
            <a:r>
              <a:rPr lang="en-US" baseline="0" dirty="0" err="1" smtClean="0"/>
              <a:t>OpenRefine</a:t>
            </a:r>
            <a:r>
              <a:rPr lang="en-US" baseline="0" dirty="0" smtClean="0"/>
              <a:t> downloads page at: https://openrefine.org/download.html. Let’s try out installation of the RDF extension. RDF stands for “Resource Description Framework,” which is a framework for representing information on the Internet. With this extension in place, we can query APIs and SPARQL endpoints, which is a way of bringing information from outside websites into our </a:t>
            </a:r>
            <a:r>
              <a:rPr lang="en-US" baseline="0" dirty="0" err="1" smtClean="0"/>
              <a:t>OpenRefine</a:t>
            </a:r>
            <a:r>
              <a:rPr lang="en-US" baseline="0" dirty="0" smtClean="0"/>
              <a:t> projects.</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19</a:t>
            </a:fld>
            <a:endParaRPr lang="en-US"/>
          </a:p>
        </p:txBody>
      </p:sp>
    </p:spTree>
    <p:extLst>
      <p:ext uri="{BB962C8B-B14F-4D97-AF65-F5344CB8AC3E}">
        <p14:creationId xmlns:p14="http://schemas.microsoft.com/office/powerpoint/2010/main" val="1054772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63C52D8E-0495-4C06-BAD4-FADE2888DBA2}" type="slidenum">
              <a:rPr lang="en-US" smtClean="0"/>
              <a:t>20</a:t>
            </a:fld>
            <a:endParaRPr lang="en-US"/>
          </a:p>
        </p:txBody>
      </p:sp>
    </p:spTree>
    <p:extLst>
      <p:ext uri="{BB962C8B-B14F-4D97-AF65-F5344CB8AC3E}">
        <p14:creationId xmlns:p14="http://schemas.microsoft.com/office/powerpoint/2010/main" val="42894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RDF extension drop down menu at the top right of your </a:t>
            </a:r>
            <a:r>
              <a:rPr lang="en-US" baseline="0" dirty="0" err="1" smtClean="0"/>
              <a:t>OpenRefine</a:t>
            </a:r>
            <a:r>
              <a:rPr lang="en-US" baseline="0" dirty="0" smtClean="0"/>
              <a:t> project screen, you can find the option to add a reconciliation service. Choose to add a service based on a SPARQL endpoint. A SPARQL endpoint is a kind of port on an HTML website or web service that is capable of receiving queries in a specialized format. When you add such an endpoint to </a:t>
            </a:r>
            <a:r>
              <a:rPr lang="en-US" baseline="0" dirty="0" err="1" smtClean="0"/>
              <a:t>OpenRefine</a:t>
            </a:r>
            <a:r>
              <a:rPr lang="en-US" baseline="0" dirty="0" smtClean="0"/>
              <a:t>, it allows the program to query the web service.</a:t>
            </a:r>
          </a:p>
          <a:p>
            <a:endParaRPr lang="en-US" baseline="0" dirty="0" smtClean="0"/>
          </a:p>
          <a:p>
            <a:r>
              <a:rPr lang="en-US" baseline="0" dirty="0" smtClean="0"/>
              <a:t>On the next screen, provide a human-readable name for your SPARQL-based reconciliation service. Then enter the Medical Subject Headings (</a:t>
            </a:r>
            <a:r>
              <a:rPr lang="en-US" baseline="0" dirty="0" err="1" smtClean="0"/>
              <a:t>MeSH</a:t>
            </a:r>
            <a:r>
              <a:rPr lang="en-US" baseline="0" dirty="0" smtClean="0"/>
              <a:t>) SPARQL endpoint: http://id.nlm.nih.gov/mesh/sparql </a:t>
            </a:r>
          </a:p>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21</a:t>
            </a:fld>
            <a:endParaRPr lang="en-US"/>
          </a:p>
        </p:txBody>
      </p:sp>
    </p:spTree>
    <p:extLst>
      <p:ext uri="{BB962C8B-B14F-4D97-AF65-F5344CB8AC3E}">
        <p14:creationId xmlns:p14="http://schemas.microsoft.com/office/powerpoint/2010/main" val="2170242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Reconciliation services allow you to look up terms from your data source in other sources online that maintain</a:t>
            </a:r>
            <a:r>
              <a:rPr lang="en-US" baseline="0" dirty="0" smtClean="0"/>
              <a:t> controlled vocabularies, such as </a:t>
            </a:r>
            <a:r>
              <a:rPr lang="en-US" baseline="0" dirty="0" err="1" smtClean="0"/>
              <a:t>Wikidata</a:t>
            </a:r>
            <a:r>
              <a:rPr lang="en-US" baseline="0" dirty="0" smtClean="0"/>
              <a:t> or </a:t>
            </a:r>
            <a:r>
              <a:rPr lang="en-US" baseline="0" dirty="0" err="1" smtClean="0"/>
              <a:t>MeSH</a:t>
            </a:r>
            <a:r>
              <a:rPr lang="en-US" baseline="0" dirty="0" smtClean="0"/>
              <a:t>. This allows you to add to your project metadata values that are expressed in controlled ways, which can help with interoperability. In this example, we will reconcile one value from the </a:t>
            </a:r>
            <a:r>
              <a:rPr lang="en-US" baseline="0" dirty="0" err="1" smtClean="0"/>
              <a:t>Other_Diagnosis</a:t>
            </a:r>
            <a:r>
              <a:rPr lang="en-US" baseline="0" dirty="0" smtClean="0"/>
              <a:t> column against </a:t>
            </a:r>
            <a:r>
              <a:rPr lang="en-US" baseline="0" dirty="0" err="1" smtClean="0"/>
              <a:t>MeSH</a:t>
            </a:r>
            <a:r>
              <a:rPr lang="en-US" baseline="0" dirty="0" smtClean="0"/>
              <a:t> in order to find the </a:t>
            </a:r>
            <a:r>
              <a:rPr lang="en-US" baseline="0" dirty="0" err="1" smtClean="0"/>
              <a:t>MeSH</a:t>
            </a:r>
            <a:r>
              <a:rPr lang="en-US" baseline="0" dirty="0" smtClean="0"/>
              <a:t>-controlled way of expressing it.</a:t>
            </a:r>
          </a:p>
          <a:p>
            <a:endParaRPr lang="en-US" baseline="0" dirty="0" smtClean="0"/>
          </a:p>
          <a:p>
            <a:r>
              <a:rPr lang="en-US" baseline="0" dirty="0" smtClean="0"/>
              <a:t>To start, Star a row which contains a term in the </a:t>
            </a:r>
            <a:r>
              <a:rPr lang="en-US" baseline="0" dirty="0" err="1" smtClean="0"/>
              <a:t>Other_Diagnosis</a:t>
            </a:r>
            <a:r>
              <a:rPr lang="en-US" baseline="0" dirty="0" smtClean="0"/>
              <a:t> field that you’d like to reconcile against </a:t>
            </a:r>
            <a:r>
              <a:rPr lang="en-US" baseline="0" dirty="0" err="1" smtClean="0"/>
              <a:t>MeSH</a:t>
            </a:r>
            <a:r>
              <a:rPr lang="en-US" baseline="0" dirty="0" smtClean="0"/>
              <a:t>. In the example we’ll use the row with ‘hypothermia’ in </a:t>
            </a:r>
            <a:r>
              <a:rPr lang="en-US" baseline="0" dirty="0" err="1" smtClean="0"/>
              <a:t>Other_Diagnosis</a:t>
            </a:r>
            <a:r>
              <a:rPr lang="en-US" baseline="0" dirty="0" smtClean="0"/>
              <a:t>. Facet by Star from the All column so that only this row is selected. Click the </a:t>
            </a:r>
            <a:r>
              <a:rPr lang="en-US" baseline="0" dirty="0" err="1" smtClean="0"/>
              <a:t>Other_Diagnosis</a:t>
            </a:r>
            <a:r>
              <a:rPr lang="en-US" baseline="0" dirty="0" smtClean="0"/>
              <a:t> column drop-down and choose: Reconcile </a:t>
            </a:r>
            <a:r>
              <a:rPr lang="en-US" baseline="0" dirty="0" smtClean="0">
                <a:sym typeface="Wingdings" panose="05000000000000000000" pitchFamily="2" charset="2"/>
              </a:rPr>
              <a:t> Start reconciling. Choose </a:t>
            </a:r>
            <a:r>
              <a:rPr lang="en-US" baseline="0" dirty="0" err="1" smtClean="0">
                <a:sym typeface="Wingdings" panose="05000000000000000000" pitchFamily="2" charset="2"/>
              </a:rPr>
              <a:t>MeSH</a:t>
            </a:r>
            <a:r>
              <a:rPr lang="en-US" baseline="0" dirty="0" smtClean="0">
                <a:sym typeface="Wingdings" panose="05000000000000000000" pitchFamily="2" charset="2"/>
              </a:rPr>
              <a:t> Reconciliation, which we installed in the previous step, from the available Services. This will start the query to the </a:t>
            </a:r>
            <a:r>
              <a:rPr lang="en-US" baseline="0" dirty="0" err="1" smtClean="0">
                <a:sym typeface="Wingdings" panose="05000000000000000000" pitchFamily="2" charset="2"/>
              </a:rPr>
              <a:t>MeSH</a:t>
            </a:r>
            <a:r>
              <a:rPr lang="en-US" baseline="0" dirty="0" smtClean="0">
                <a:sym typeface="Wingdings" panose="05000000000000000000" pitchFamily="2" charset="2"/>
              </a:rPr>
              <a:t> SPARQL endpoint, which can take up to five minutes.</a:t>
            </a:r>
          </a:p>
          <a:p>
            <a:endParaRPr lang="en-US" baseline="0" dirty="0" smtClean="0"/>
          </a:p>
          <a:p>
            <a:r>
              <a:rPr lang="en-US" baseline="0" dirty="0" smtClean="0"/>
              <a:t>When the Reconciliation screen appears, choose the entity which ends in “</a:t>
            </a:r>
            <a:r>
              <a:rPr lang="en-US" baseline="0" dirty="0" err="1" smtClean="0"/>
              <a:t>TopicalDescriptor</a:t>
            </a:r>
            <a:r>
              <a:rPr lang="en-US" baseline="0" dirty="0" smtClean="0"/>
              <a:t>” on the left in order to query the </a:t>
            </a:r>
            <a:r>
              <a:rPr lang="en-US" baseline="0" dirty="0" err="1" smtClean="0"/>
              <a:t>MeSH</a:t>
            </a:r>
            <a:r>
              <a:rPr lang="en-US" baseline="0" dirty="0" smtClean="0"/>
              <a:t> topical subject headings. On the right you can choose other columns from your project that might be helpful to the reconciliation service as it queries </a:t>
            </a:r>
            <a:r>
              <a:rPr lang="en-US" baseline="0" dirty="0" err="1" smtClean="0"/>
              <a:t>MeSH’s</a:t>
            </a:r>
            <a:r>
              <a:rPr lang="en-US" baseline="0" dirty="0" smtClean="0"/>
              <a:t> available definitions for the chosen term. If none of the other columns are related to your chosen term, leave this area blank. Click “Start Reconciling.” Be prepared to wait a few minutes while </a:t>
            </a:r>
            <a:r>
              <a:rPr lang="en-US" baseline="0" dirty="0" err="1" smtClean="0"/>
              <a:t>OpenRefine</a:t>
            </a:r>
            <a:r>
              <a:rPr lang="en-US" baseline="0" dirty="0" smtClean="0"/>
              <a:t> queries the Reconciliation service.</a:t>
            </a:r>
          </a:p>
        </p:txBody>
      </p:sp>
      <p:sp>
        <p:nvSpPr>
          <p:cNvPr id="4" name="Slide Number Placeholder 3"/>
          <p:cNvSpPr>
            <a:spLocks noGrp="1"/>
          </p:cNvSpPr>
          <p:nvPr>
            <p:ph type="sldNum" sz="quarter" idx="10"/>
          </p:nvPr>
        </p:nvSpPr>
        <p:spPr/>
        <p:txBody>
          <a:bodyPr/>
          <a:lstStyle/>
          <a:p>
            <a:fld id="{63C52D8E-0495-4C06-BAD4-FADE2888DBA2}" type="slidenum">
              <a:rPr lang="en-US" smtClean="0"/>
              <a:t>22</a:t>
            </a:fld>
            <a:endParaRPr lang="en-US"/>
          </a:p>
        </p:txBody>
      </p:sp>
    </p:spTree>
    <p:extLst>
      <p:ext uri="{BB962C8B-B14F-4D97-AF65-F5344CB8AC3E}">
        <p14:creationId xmlns:p14="http://schemas.microsoft.com/office/powerpoint/2010/main" val="1545530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reconciling, two ne</a:t>
            </a:r>
            <a:r>
              <a:rPr lang="en-US" baseline="0" dirty="0" smtClean="0"/>
              <a:t>w facets appear: </a:t>
            </a:r>
            <a:r>
              <a:rPr lang="en-US" baseline="0" dirty="0" err="1" smtClean="0"/>
              <a:t>Other_Diagnosis</a:t>
            </a:r>
            <a:r>
              <a:rPr lang="en-US" baseline="0" dirty="0" smtClean="0"/>
              <a:t>: judgment and </a:t>
            </a:r>
            <a:r>
              <a:rPr lang="en-US" baseline="0" dirty="0" err="1" smtClean="0"/>
              <a:t>Other_Diagnosis</a:t>
            </a:r>
            <a:r>
              <a:rPr lang="en-US" baseline="0" dirty="0" smtClean="0"/>
              <a:t>: best candidate’s score. The judgment facet shows which values have been matched. Near “matched,” there may also be a value, “none,” if you ran the Reconciliation over multiple rows and some items failed to match. As you make matches between your values and the reconciled terms, the number in ‘none’ will go down and the ‘matched’ number will go up. The best candidate’s score facet has to do with how well the values matched against those from the online authority file, based on fuzzy matching.</a:t>
            </a:r>
          </a:p>
          <a:p>
            <a:endParaRPr lang="en-US" baseline="0" dirty="0" smtClean="0"/>
          </a:p>
          <a:p>
            <a:r>
              <a:rPr lang="en-US" baseline="0" dirty="0" smtClean="0"/>
              <a:t>Notice the check-marks next to the choices for matched values back in our original </a:t>
            </a:r>
            <a:r>
              <a:rPr lang="en-US" baseline="0" dirty="0" err="1" smtClean="0"/>
              <a:t>Other_Diagnosis</a:t>
            </a:r>
            <a:r>
              <a:rPr lang="en-US" baseline="0" dirty="0" smtClean="0"/>
              <a:t> column. As you can see, you can choose to match your original term to the term “Hypothermia” or to two other related terms. To complete the Reconciliation, we can choose one or the other. Clicking the single-check box will accept the answer for one cell. Clicking the multi-check box will accept the new value for all cells in which it appears.</a:t>
            </a:r>
          </a:p>
          <a:p>
            <a:endParaRPr lang="en-US" baseline="0" dirty="0" smtClean="0"/>
          </a:p>
          <a:p>
            <a:r>
              <a:rPr lang="en-US" baseline="0" dirty="0" smtClean="0"/>
              <a:t>Keep in mind that this function worked quickly in class because we starred and faceted on one row, and therefore were only reconciling one term. The more terms you reconcile at once, the longer it will take for </a:t>
            </a:r>
            <a:r>
              <a:rPr lang="en-US" baseline="0" dirty="0" err="1" smtClean="0"/>
              <a:t>OpenRefine</a:t>
            </a:r>
            <a:r>
              <a:rPr lang="en-US" baseline="0" dirty="0" smtClean="0"/>
              <a:t> to complete the function. For more on </a:t>
            </a:r>
            <a:r>
              <a:rPr lang="en-US" baseline="0" dirty="0" err="1" smtClean="0"/>
              <a:t>OpenRefine</a:t>
            </a:r>
            <a:r>
              <a:rPr lang="en-US" baseline="0" dirty="0" smtClean="0"/>
              <a:t> Reconciliation services, see: https://github.com/OpenRefine/OpenRefine/wiki/Reconcilable-Data-Sources </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23</a:t>
            </a:fld>
            <a:endParaRPr lang="en-US"/>
          </a:p>
        </p:txBody>
      </p:sp>
    </p:spTree>
    <p:extLst>
      <p:ext uri="{BB962C8B-B14F-4D97-AF65-F5344CB8AC3E}">
        <p14:creationId xmlns:p14="http://schemas.microsoft.com/office/powerpoint/2010/main" val="2688998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a:t>
            </a:r>
            <a:r>
              <a:rPr lang="en-US" baseline="0" dirty="0" smtClean="0"/>
              <a:t> see a preview of the first few rows of data immediately upon upload. At the bottom of the screen you’ll have some choices to make which will affect how your data will display. In “Character encoding,” click in the box and choose UTF-8. Check the box to parse the text of the first line of your data as column headers.  For the purposes of this class, make sure that “Parse cell text into numbers, dates, etc.” is unchecked so </a:t>
            </a:r>
            <a:r>
              <a:rPr lang="en-US" baseline="0" dirty="0" err="1" smtClean="0"/>
              <a:t>OpenRefine</a:t>
            </a:r>
            <a:r>
              <a:rPr lang="en-US" baseline="0" dirty="0" smtClean="0"/>
              <a:t> won’t automatically try to identify numbers and dates. When the “Configure Parsing Options” screen looks like this, click “Create Project” in the upper right corner.</a:t>
            </a:r>
          </a:p>
          <a:p>
            <a:endParaRPr lang="en-US" baseline="0" dirty="0" smtClean="0"/>
          </a:p>
          <a:p>
            <a:r>
              <a:rPr lang="en-US" baseline="0" dirty="0" smtClean="0"/>
              <a:t>When working on your own, you can configure the parsing options any way you’d like. Experiment with changing the settings on a dummy dataset like this before trying the changes on a real project.</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6</a:t>
            </a:fld>
            <a:endParaRPr lang="en-US"/>
          </a:p>
        </p:txBody>
      </p:sp>
    </p:spTree>
    <p:extLst>
      <p:ext uri="{BB962C8B-B14F-4D97-AF65-F5344CB8AC3E}">
        <p14:creationId xmlns:p14="http://schemas.microsoft.com/office/powerpoint/2010/main" val="130299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Occasionally in data wrangling a column must be redefined or reconfigured in order to store data in a more logical way. In this exercise we’ll show an example of how to do that by transposing columns. In the project there are three dimension-based columns, </a:t>
            </a:r>
            <a:r>
              <a:rPr lang="en-US" baseline="0" dirty="0" err="1" smtClean="0">
                <a:sym typeface="Wingdings" panose="05000000000000000000" pitchFamily="2" charset="2"/>
              </a:rPr>
              <a:t>P_Height</a:t>
            </a:r>
            <a:r>
              <a:rPr lang="en-US" baseline="0" dirty="0" smtClean="0">
                <a:sym typeface="Wingdings" panose="05000000000000000000" pitchFamily="2" charset="2"/>
              </a:rPr>
              <a:t>, </a:t>
            </a:r>
            <a:r>
              <a:rPr lang="en-US" baseline="0" dirty="0" err="1" smtClean="0">
                <a:sym typeface="Wingdings" panose="05000000000000000000" pitchFamily="2" charset="2"/>
              </a:rPr>
              <a:t>P_Width</a:t>
            </a:r>
            <a:r>
              <a:rPr lang="en-US" baseline="0" dirty="0" smtClean="0">
                <a:sym typeface="Wingdings" panose="05000000000000000000" pitchFamily="2" charset="2"/>
              </a:rPr>
              <a:t>, and </a:t>
            </a:r>
            <a:r>
              <a:rPr lang="en-US" baseline="0" dirty="0" err="1" smtClean="0">
                <a:sym typeface="Wingdings" panose="05000000000000000000" pitchFamily="2" charset="2"/>
              </a:rPr>
              <a:t>P_Depth</a:t>
            </a:r>
            <a:r>
              <a:rPr lang="en-US" baseline="0" dirty="0" smtClean="0">
                <a:sym typeface="Wingdings" panose="05000000000000000000" pitchFamily="2" charset="2"/>
              </a:rPr>
              <a:t>. They could be reconfigured to result in two columns, Dimension and Measurement, with the specific dimension referred to spread out over new rows. Although this may seem confusing, the new rows will remain associated with their original records. </a:t>
            </a:r>
          </a:p>
          <a:p>
            <a:endParaRPr lang="en-US" baseline="0" dirty="0" smtClean="0">
              <a:sym typeface="Wingdings" panose="05000000000000000000" pitchFamily="2" charset="2"/>
            </a:endParaRPr>
          </a:p>
          <a:p>
            <a:r>
              <a:rPr lang="en-US" baseline="0" dirty="0" smtClean="0">
                <a:sym typeface="Wingdings" panose="05000000000000000000" pitchFamily="2" charset="2"/>
              </a:rPr>
              <a:t>To start, From the All drop down menu go to Edit Columns – Reorder/remove columns and drag </a:t>
            </a:r>
            <a:r>
              <a:rPr lang="en-US" baseline="0" dirty="0" err="1" smtClean="0">
                <a:sym typeface="Wingdings" panose="05000000000000000000" pitchFamily="2" charset="2"/>
              </a:rPr>
              <a:t>P_Height</a:t>
            </a:r>
            <a:r>
              <a:rPr lang="en-US" baseline="0" dirty="0" smtClean="0">
                <a:sym typeface="Wingdings" panose="05000000000000000000" pitchFamily="2" charset="2"/>
              </a:rPr>
              <a:t>, </a:t>
            </a:r>
            <a:r>
              <a:rPr lang="en-US" baseline="0" dirty="0" err="1" smtClean="0">
                <a:sym typeface="Wingdings" panose="05000000000000000000" pitchFamily="2" charset="2"/>
              </a:rPr>
              <a:t>P_Width</a:t>
            </a:r>
            <a:r>
              <a:rPr lang="en-US" baseline="0" dirty="0" smtClean="0">
                <a:sym typeface="Wingdings" panose="05000000000000000000" pitchFamily="2" charset="2"/>
              </a:rPr>
              <a:t>, and </a:t>
            </a:r>
            <a:r>
              <a:rPr lang="en-US" baseline="0" dirty="0" err="1" smtClean="0">
                <a:sym typeface="Wingdings" panose="05000000000000000000" pitchFamily="2" charset="2"/>
              </a:rPr>
              <a:t>P_Depth</a:t>
            </a:r>
            <a:r>
              <a:rPr lang="en-US" baseline="0" dirty="0" smtClean="0">
                <a:sym typeface="Wingdings" panose="05000000000000000000" pitchFamily="2" charset="2"/>
              </a:rPr>
              <a:t> to the top. In the main screen, toggle over to records mode so that </a:t>
            </a:r>
            <a:r>
              <a:rPr lang="en-US" baseline="0" dirty="0" err="1" smtClean="0">
                <a:sym typeface="Wingdings" panose="05000000000000000000" pitchFamily="2" charset="2"/>
              </a:rPr>
              <a:t>OpenRefine</a:t>
            </a:r>
            <a:r>
              <a:rPr lang="en-US" baseline="0" dirty="0" smtClean="0">
                <a:sym typeface="Wingdings" panose="05000000000000000000" pitchFamily="2" charset="2"/>
              </a:rPr>
              <a:t> understands that we will be applying these changes to entire records, not individual rows.</a:t>
            </a:r>
          </a:p>
          <a:p>
            <a:endParaRPr lang="en-US" baseline="0" dirty="0" smtClean="0">
              <a:sym typeface="Wingdings" panose="05000000000000000000" pitchFamily="2" charset="2"/>
            </a:endParaRPr>
          </a:p>
          <a:p>
            <a:r>
              <a:rPr lang="en-US" baseline="0" dirty="0" smtClean="0">
                <a:sym typeface="Wingdings" panose="05000000000000000000" pitchFamily="2" charset="2"/>
              </a:rPr>
              <a:t>Make sure that the drag </a:t>
            </a:r>
            <a:r>
              <a:rPr lang="en-US" baseline="0" dirty="0" err="1" smtClean="0">
                <a:sym typeface="Wingdings" panose="05000000000000000000" pitchFamily="2" charset="2"/>
              </a:rPr>
              <a:t>P_Height</a:t>
            </a:r>
            <a:r>
              <a:rPr lang="en-US" baseline="0" dirty="0" smtClean="0">
                <a:sym typeface="Wingdings" panose="05000000000000000000" pitchFamily="2" charset="2"/>
              </a:rPr>
              <a:t>, </a:t>
            </a:r>
            <a:r>
              <a:rPr lang="en-US" baseline="0" dirty="0" err="1" smtClean="0">
                <a:sym typeface="Wingdings" panose="05000000000000000000" pitchFamily="2" charset="2"/>
              </a:rPr>
              <a:t>P_Width</a:t>
            </a:r>
            <a:r>
              <a:rPr lang="en-US" baseline="0" dirty="0" smtClean="0">
                <a:sym typeface="Wingdings" panose="05000000000000000000" pitchFamily="2" charset="2"/>
              </a:rPr>
              <a:t>, and </a:t>
            </a:r>
            <a:r>
              <a:rPr lang="en-US" baseline="0" dirty="0" err="1" smtClean="0">
                <a:sym typeface="Wingdings" panose="05000000000000000000" pitchFamily="2" charset="2"/>
              </a:rPr>
              <a:t>P_Depth</a:t>
            </a:r>
            <a:r>
              <a:rPr lang="en-US" baseline="0" dirty="0" smtClean="0">
                <a:sym typeface="Wingdings" panose="05000000000000000000" pitchFamily="2" charset="2"/>
              </a:rPr>
              <a:t> columns are all next to each other, as this is necessary for Transposition to work. From the drop down arrow at the top of the left-most column (in this case, </a:t>
            </a:r>
            <a:r>
              <a:rPr lang="en-US" baseline="0" dirty="0" err="1" smtClean="0">
                <a:sym typeface="Wingdings" panose="05000000000000000000" pitchFamily="2" charset="2"/>
              </a:rPr>
              <a:t>P_Height</a:t>
            </a:r>
            <a:r>
              <a:rPr lang="en-US" baseline="0" dirty="0" smtClean="0">
                <a:sym typeface="Wingdings" panose="05000000000000000000" pitchFamily="2" charset="2"/>
              </a:rPr>
              <a:t>), choose Transpose, then Transpose cells across columns into rows.</a:t>
            </a:r>
          </a:p>
          <a:p>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63C52D8E-0495-4C06-BAD4-FADE2888DBA2}" type="slidenum">
              <a:rPr lang="en-US" smtClean="0"/>
              <a:t>24</a:t>
            </a:fld>
            <a:endParaRPr lang="en-US"/>
          </a:p>
        </p:txBody>
      </p:sp>
    </p:spTree>
    <p:extLst>
      <p:ext uri="{BB962C8B-B14F-4D97-AF65-F5344CB8AC3E}">
        <p14:creationId xmlns:p14="http://schemas.microsoft.com/office/powerpoint/2010/main" val="361910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Ignore</a:t>
            </a:r>
            <a:r>
              <a:rPr lang="en-US" baseline="0" dirty="0" smtClean="0"/>
              <a:t> blank cells is an option to not have new rows created for </a:t>
            </a:r>
            <a:r>
              <a:rPr lang="en-US" baseline="0" dirty="0" err="1" smtClean="0"/>
              <a:t>P_Height</a:t>
            </a:r>
            <a:r>
              <a:rPr lang="en-US" baseline="0" dirty="0" smtClean="0"/>
              <a:t>, </a:t>
            </a:r>
            <a:r>
              <a:rPr lang="en-US" baseline="0" dirty="0" err="1" smtClean="0"/>
              <a:t>P_Width</a:t>
            </a:r>
            <a:r>
              <a:rPr lang="en-US" baseline="0" dirty="0" smtClean="0"/>
              <a:t>, or </a:t>
            </a:r>
            <a:r>
              <a:rPr lang="en-US" baseline="0" dirty="0" err="1" smtClean="0"/>
              <a:t>P_Depth</a:t>
            </a:r>
            <a:r>
              <a:rPr lang="en-US" baseline="0" dirty="0" smtClean="0"/>
              <a:t> if the measurement value was blank for any instance. If you would like to always see the three new rows in the new, transposed cells, even if the Measurement value is blank, then uncheck Ignore blank cells.</a:t>
            </a:r>
            <a:endParaRPr lang="en-US" dirty="0" smtClean="0"/>
          </a:p>
          <a:p>
            <a:endParaRPr lang="en-US" dirty="0" smtClean="0"/>
          </a:p>
          <a:p>
            <a:r>
              <a:rPr lang="en-US" dirty="0" smtClean="0"/>
              <a:t>When your Transposition</a:t>
            </a:r>
            <a:r>
              <a:rPr lang="en-US" baseline="0" dirty="0" smtClean="0"/>
              <a:t> dialog box screen looks like this, click Transpose.</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25</a:t>
            </a:fld>
            <a:endParaRPr lang="en-US"/>
          </a:p>
        </p:txBody>
      </p:sp>
    </p:spTree>
    <p:extLst>
      <p:ext uri="{BB962C8B-B14F-4D97-AF65-F5344CB8AC3E}">
        <p14:creationId xmlns:p14="http://schemas.microsoft.com/office/powerpoint/2010/main" val="255508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26</a:t>
            </a:fld>
            <a:endParaRPr lang="en-US"/>
          </a:p>
        </p:txBody>
      </p:sp>
    </p:spTree>
    <p:extLst>
      <p:ext uri="{BB962C8B-B14F-4D97-AF65-F5344CB8AC3E}">
        <p14:creationId xmlns:p14="http://schemas.microsoft.com/office/powerpoint/2010/main" val="101676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the text facet</a:t>
            </a:r>
            <a:r>
              <a:rPr lang="en-US" baseline="0" dirty="0" smtClean="0"/>
              <a:t> is one of the most commonly used facets in </a:t>
            </a:r>
            <a:r>
              <a:rPr lang="en-US" baseline="0" dirty="0" err="1" smtClean="0"/>
              <a:t>OpenRefine</a:t>
            </a:r>
            <a:r>
              <a:rPr lang="en-US" baseline="0" dirty="0" smtClean="0"/>
              <a:t> (Text facet counts unique values and displays them, allowing quick and easy correction of data-entry errors), other commonly used ones are Timeline, Scatterplot, and Numeric facets.</a:t>
            </a:r>
          </a:p>
          <a:p>
            <a:endParaRPr lang="en-US" baseline="0" dirty="0" smtClean="0"/>
          </a:p>
          <a:p>
            <a:r>
              <a:rPr lang="en-US" baseline="0" dirty="0" smtClean="0"/>
              <a:t>We’ll use the Timeline facet on the Treatment Date Column. First the dates, which have been imported into the project in text format, must be changed to date format. From the Treatment Date column’s drop down arrow, choose Edit Cells – Common transforms – To date. The dates will then convert to an ISO standard date time format, in which times have been appended with all zeroes, as times were not available in the original data. Although this looks messy, it will allow the Timeline facet to work.</a:t>
            </a:r>
          </a:p>
          <a:p>
            <a:endParaRPr lang="en-US" baseline="0" dirty="0" smtClean="0"/>
          </a:p>
          <a:p>
            <a:r>
              <a:rPr lang="en-US" baseline="0" dirty="0" smtClean="0"/>
              <a:t>From the column’s drop down, choose Facet – Timeline facet and review the resulting chart. The dates are listed from the beginning to the end of 2019, with the bars representing the frequency of treatments on each date. Use the sliders on either end of the chart to hone in on a range of dates, or even a single date. Notice that the number of rows you’re viewing based on the range of dates you choose adjusts in real time.</a:t>
            </a:r>
          </a:p>
        </p:txBody>
      </p:sp>
      <p:sp>
        <p:nvSpPr>
          <p:cNvPr id="4" name="Slide Number Placeholder 3"/>
          <p:cNvSpPr>
            <a:spLocks noGrp="1"/>
          </p:cNvSpPr>
          <p:nvPr>
            <p:ph type="sldNum" sz="quarter" idx="10"/>
          </p:nvPr>
        </p:nvSpPr>
        <p:spPr/>
        <p:txBody>
          <a:bodyPr/>
          <a:lstStyle/>
          <a:p>
            <a:fld id="{63C52D8E-0495-4C06-BAD4-FADE2888DBA2}" type="slidenum">
              <a:rPr lang="en-US" smtClean="0"/>
              <a:t>7</a:t>
            </a:fld>
            <a:endParaRPr lang="en-US"/>
          </a:p>
        </p:txBody>
      </p:sp>
    </p:spTree>
    <p:extLst>
      <p:ext uri="{BB962C8B-B14F-4D97-AF65-F5344CB8AC3E}">
        <p14:creationId xmlns:p14="http://schemas.microsoft.com/office/powerpoint/2010/main" val="277005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scatterplot facet is a quick and easy way to get a visual representation of how</a:t>
            </a:r>
            <a:r>
              <a:rPr lang="en-US" baseline="0" dirty="0" smtClean="0"/>
              <a:t> the values in two numeric columns relate to each other. We can try this facet on the Age and Weight columns of the NEISS dataset. First, from the “All” drop down arrow in the far left, choose “Edit Columns – Reorder/Remove Columns.” Weight appears at the bottom of this list; drag it close to the top, so it appears just after age. Then from the drop down arrows on both the age and weight columns, choose “Edit cells – Common transforms – To number.”</a:t>
            </a:r>
          </a:p>
          <a:p>
            <a:endParaRPr lang="en-US" baseline="0" dirty="0" smtClean="0"/>
          </a:p>
          <a:p>
            <a:r>
              <a:rPr lang="en-US" baseline="0" dirty="0" smtClean="0"/>
              <a:t>From the Age column drop down arrow, choose “Facet – Scatterplot facet.” </a:t>
            </a:r>
            <a:r>
              <a:rPr lang="en-US" baseline="0" dirty="0" err="1" smtClean="0"/>
              <a:t>OpenRefine</a:t>
            </a:r>
            <a:r>
              <a:rPr lang="en-US" baseline="0" dirty="0" smtClean="0"/>
              <a:t> will automatically generate the scatterplot graph using the number-based column to the right of the column we selected, which is Weight. </a:t>
            </a:r>
          </a:p>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8</a:t>
            </a:fld>
            <a:endParaRPr lang="en-US"/>
          </a:p>
        </p:txBody>
      </p:sp>
    </p:spTree>
    <p:extLst>
      <p:ext uri="{BB962C8B-B14F-4D97-AF65-F5344CB8AC3E}">
        <p14:creationId xmlns:p14="http://schemas.microsoft.com/office/powerpoint/2010/main" val="150060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third type of facet, the Numeric facet, as applied to the Age column. From</a:t>
            </a:r>
            <a:r>
              <a:rPr lang="en-US" baseline="0" dirty="0" smtClean="0"/>
              <a:t> the Age column drop down arrow choose “Facet – Numeric facet.”</a:t>
            </a:r>
          </a:p>
          <a:p>
            <a:endParaRPr lang="en-US" baseline="0" dirty="0" smtClean="0"/>
          </a:p>
          <a:p>
            <a:r>
              <a:rPr lang="en-US" baseline="0" dirty="0" smtClean="0"/>
              <a:t>Much like the Timeline facet, this will result in a graph with sliders in the Facet/Filter area on the left of the screen. Use the sliders to narrow in on a subset of the dataset’s ages. However, there’s something strange in this example – the patients’ ages go up to 230! This happened because in the NEISS coding manual, coders were instructed to put a 2 in the first space of the age code whenever a patient’s age was expressed in months. (Ages from 0 – 4 weeks were grouped in the 1-month-old category). Let’s transform those values. First, use the sliders to select only the ages from 200 upward.</a:t>
            </a:r>
          </a:p>
          <a:p>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9</a:t>
            </a:fld>
            <a:endParaRPr lang="en-US"/>
          </a:p>
        </p:txBody>
      </p:sp>
    </p:spTree>
    <p:extLst>
      <p:ext uri="{BB962C8B-B14F-4D97-AF65-F5344CB8AC3E}">
        <p14:creationId xmlns:p14="http://schemas.microsoft.com/office/powerpoint/2010/main" val="579842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common necessary</a:t>
            </a:r>
            <a:r>
              <a:rPr lang="en-US" baseline="0" dirty="0" smtClean="0"/>
              <a:t> correction in biomedical datasets is correction of coding-based data errors. As we saw in the previous slide, NEISS coders were instructed to record the ages of patients with age expressed in months with a “2” at the beginning, making it appear at first glance that the patient is over 200 years. While intended to keep ages in years separate for processing purposes from ages in months, this will require correction either in the statistical analysis or other programs with which researchers will crunch this data, or here in </a:t>
            </a:r>
            <a:r>
              <a:rPr lang="en-US" baseline="0" dirty="0" err="1" smtClean="0"/>
              <a:t>OpenRefine</a:t>
            </a:r>
            <a:r>
              <a:rPr lang="en-US" baseline="0" dirty="0" smtClean="0"/>
              <a:t> before the dataset reaches that stage. The correction needed is a simple mathematical correction that can be done by subtracting 200, and dividing the resulting months by 12.0 to see the months expressed as a fraction of a year. The “’0” after the 12 is necessary when working in GREL – it tells </a:t>
            </a:r>
            <a:r>
              <a:rPr lang="en-US" baseline="0" dirty="0" err="1" smtClean="0"/>
              <a:t>OpenRefine</a:t>
            </a:r>
            <a:r>
              <a:rPr lang="en-US" baseline="0" dirty="0" smtClean="0"/>
              <a:t> to express the result as a decimal.</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10</a:t>
            </a:fld>
            <a:endParaRPr lang="en-US"/>
          </a:p>
        </p:txBody>
      </p:sp>
    </p:spTree>
    <p:extLst>
      <p:ext uri="{BB962C8B-B14F-4D97-AF65-F5344CB8AC3E}">
        <p14:creationId xmlns:p14="http://schemas.microsoft.com/office/powerpoint/2010/main" val="178130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The duplicates facet is another handy facet in </a:t>
            </a:r>
            <a:r>
              <a:rPr lang="en-US" baseline="0" dirty="0" err="1" smtClean="0">
                <a:sym typeface="Wingdings" panose="05000000000000000000" pitchFamily="2" charset="2"/>
              </a:rPr>
              <a:t>OpenRefine</a:t>
            </a:r>
            <a:r>
              <a:rPr lang="en-US" baseline="0" dirty="0" smtClean="0">
                <a:sym typeface="Wingdings" panose="05000000000000000000" pitchFamily="2" charset="2"/>
              </a:rPr>
              <a:t>. Use this facet on a column that should contain totally unique values for every instance in order to find duplicate row entries. Let’s try it on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column, since each NEISS incident should have its own case number. From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drop down arrow, choose “Facet – Customized facets – Duplicates facet.” The results will be a listing of true or false instances of duplicates for this field (referred to as a Boolean). Let’s choose the true instances, and check that they represent duplicate records. Then from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drop down arrow, choose “Sort – Sort Cell values as text,” since we have not changed them to numeric. The sort will group together all the rows that have the same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a:t>
            </a:r>
          </a:p>
        </p:txBody>
      </p:sp>
      <p:sp>
        <p:nvSpPr>
          <p:cNvPr id="4" name="Slide Number Placeholder 3"/>
          <p:cNvSpPr>
            <a:spLocks noGrp="1"/>
          </p:cNvSpPr>
          <p:nvPr>
            <p:ph type="sldNum" sz="quarter" idx="10"/>
          </p:nvPr>
        </p:nvSpPr>
        <p:spPr/>
        <p:txBody>
          <a:bodyPr/>
          <a:lstStyle/>
          <a:p>
            <a:fld id="{63C52D8E-0495-4C06-BAD4-FADE2888DBA2}" type="slidenum">
              <a:rPr lang="en-US" smtClean="0"/>
              <a:t>11</a:t>
            </a:fld>
            <a:endParaRPr lang="en-US"/>
          </a:p>
        </p:txBody>
      </p:sp>
    </p:spTree>
    <p:extLst>
      <p:ext uri="{BB962C8B-B14F-4D97-AF65-F5344CB8AC3E}">
        <p14:creationId xmlns:p14="http://schemas.microsoft.com/office/powerpoint/2010/main" val="360946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 the same Sort again as in the last step,</a:t>
            </a:r>
            <a:r>
              <a:rPr lang="en-US" baseline="0" dirty="0" smtClean="0"/>
              <a:t> using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column and sorting on text. A new Sort option should appear near your top navigation. From that drop down, choose “Reorder rows permanently.” This will help in our next step, when we work to blank down all the rows that are duplicates.</a:t>
            </a:r>
          </a:p>
          <a:p>
            <a:endParaRPr lang="en-US" baseline="0" dirty="0" smtClean="0">
              <a:sym typeface="Wingdings" panose="05000000000000000000" pitchFamily="2" charset="2"/>
            </a:endParaRPr>
          </a:p>
          <a:p>
            <a:r>
              <a:rPr lang="en-US" baseline="0" dirty="0" smtClean="0">
                <a:sym typeface="Wingdings" panose="05000000000000000000" pitchFamily="2" charset="2"/>
              </a:rPr>
              <a:t>Next, from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column drop-down choose “Edit cells – Blank down.” A couple of things happened quickly here – </a:t>
            </a:r>
            <a:r>
              <a:rPr lang="en-US" baseline="0" dirty="0" err="1" smtClean="0">
                <a:sym typeface="Wingdings" panose="05000000000000000000" pitchFamily="2" charset="2"/>
              </a:rPr>
              <a:t>OpenRefine</a:t>
            </a:r>
            <a:r>
              <a:rPr lang="en-US" baseline="0" dirty="0" smtClean="0">
                <a:sym typeface="Wingdings" panose="05000000000000000000" pitchFamily="2" charset="2"/>
              </a:rPr>
              <a:t> automatically sought the duplicate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values and made them blank. We still have a Duplicates facet working in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column, which is why we still have 8 rows that match for duplicates in this field. Only now, these rows have duplicate values for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because that duplicate value is “blank.” Take the Duplicates filter off by x-</a:t>
            </a:r>
            <a:r>
              <a:rPr lang="en-US" baseline="0" dirty="0" err="1" smtClean="0">
                <a:sym typeface="Wingdings" panose="05000000000000000000" pitchFamily="2" charset="2"/>
              </a:rPr>
              <a:t>ing</a:t>
            </a:r>
            <a:r>
              <a:rPr lang="en-US" baseline="0" dirty="0" smtClean="0">
                <a:sym typeface="Wingdings" panose="05000000000000000000" pitchFamily="2" charset="2"/>
              </a:rPr>
              <a:t> out.</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12</a:t>
            </a:fld>
            <a:endParaRPr lang="en-US"/>
          </a:p>
        </p:txBody>
      </p:sp>
    </p:spTree>
    <p:extLst>
      <p:ext uri="{BB962C8B-B14F-4D97-AF65-F5344CB8AC3E}">
        <p14:creationId xmlns:p14="http://schemas.microsoft.com/office/powerpoint/2010/main" val="1388985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blanking down the duplicate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values, even if we take off the Duplicates facet, we know that within this table, the corresponding 8 records still have blank values for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To delete the rows that have these blank values, we can choose from the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column drop-down: “Facet – Customized facets – Facet by blank (null or empty string). In the resulting facet window on the left, you’ll see that there are 8 records that are “true” for having a blank value in the column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Choose “true” in this facet to isolate the 8 rows.</a:t>
            </a:r>
          </a:p>
          <a:p>
            <a:endParaRPr lang="en-US" baseline="0" dirty="0" smtClean="0">
              <a:sym typeface="Wingdings" panose="05000000000000000000" pitchFamily="2" charset="2"/>
            </a:endParaRPr>
          </a:p>
          <a:p>
            <a:r>
              <a:rPr lang="en-US" baseline="0" dirty="0" smtClean="0">
                <a:sym typeface="Wingdings" panose="05000000000000000000" pitchFamily="2" charset="2"/>
              </a:rPr>
              <a:t>Next, from the “All” column drop-down towards the left, choose “Edit rows – Remove matching rows.” With the Facet by Blank still in place, you can see that </a:t>
            </a:r>
            <a:r>
              <a:rPr lang="en-US" baseline="0" dirty="0" err="1" smtClean="0">
                <a:sym typeface="Wingdings" panose="05000000000000000000" pitchFamily="2" charset="2"/>
              </a:rPr>
              <a:t>OpenRefine</a:t>
            </a:r>
            <a:r>
              <a:rPr lang="en-US" baseline="0" dirty="0" smtClean="0">
                <a:sym typeface="Wingdings" panose="05000000000000000000" pitchFamily="2" charset="2"/>
              </a:rPr>
              <a:t> just updated to show that now there are 0 rows that meet the criteria for being blank in the field </a:t>
            </a:r>
            <a:r>
              <a:rPr lang="en-US" baseline="0" dirty="0" err="1" smtClean="0">
                <a:sym typeface="Wingdings" panose="05000000000000000000" pitchFamily="2" charset="2"/>
              </a:rPr>
              <a:t>CPSC_Case_Number</a:t>
            </a:r>
            <a:r>
              <a:rPr lang="en-US" baseline="0" dirty="0" smtClean="0">
                <a:sym typeface="Wingdings" panose="05000000000000000000" pitchFamily="2" charset="2"/>
              </a:rPr>
              <a:t>. These rows have been removed, and our total number of rows has changed from 1511 to 1503.</a:t>
            </a:r>
            <a:endParaRPr lang="en-US" dirty="0"/>
          </a:p>
        </p:txBody>
      </p:sp>
      <p:sp>
        <p:nvSpPr>
          <p:cNvPr id="4" name="Slide Number Placeholder 3"/>
          <p:cNvSpPr>
            <a:spLocks noGrp="1"/>
          </p:cNvSpPr>
          <p:nvPr>
            <p:ph type="sldNum" sz="quarter" idx="10"/>
          </p:nvPr>
        </p:nvSpPr>
        <p:spPr/>
        <p:txBody>
          <a:bodyPr/>
          <a:lstStyle/>
          <a:p>
            <a:fld id="{63C52D8E-0495-4C06-BAD4-FADE2888DBA2}" type="slidenum">
              <a:rPr lang="en-US" smtClean="0"/>
              <a:t>13</a:t>
            </a:fld>
            <a:endParaRPr lang="en-US"/>
          </a:p>
        </p:txBody>
      </p:sp>
    </p:spTree>
    <p:extLst>
      <p:ext uri="{BB962C8B-B14F-4D97-AF65-F5344CB8AC3E}">
        <p14:creationId xmlns:p14="http://schemas.microsoft.com/office/powerpoint/2010/main" val="3023915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rgbClr val="51468B"/>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6"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21" name="Title 1"/>
          <p:cNvSpPr>
            <a:spLocks noGrp="1"/>
          </p:cNvSpPr>
          <p:nvPr>
            <p:ph type="ctrTitle" hasCustomPrompt="1"/>
          </p:nvPr>
        </p:nvSpPr>
        <p:spPr bwMode="gray">
          <a:xfrm>
            <a:off x="1429994" y="2757255"/>
            <a:ext cx="8996397" cy="1168439"/>
          </a:xfrm>
          <a:prstGeom prst="rect">
            <a:avLst/>
          </a:prstGeom>
        </p:spPr>
        <p:txBody>
          <a:bodyPr rIns="0" bIns="0" anchor="b" anchorCtr="0"/>
          <a:lstStyle>
            <a:lvl1pPr>
              <a:lnSpc>
                <a:spcPct val="90000"/>
              </a:lnSpc>
              <a:defRPr sz="5333" b="0">
                <a:solidFill>
                  <a:schemeClr val="bg1"/>
                </a:solidFill>
              </a:defRPr>
            </a:lvl1pPr>
          </a:lstStyle>
          <a:p>
            <a:r>
              <a:rPr lang="en-US" dirty="0" smtClean="0"/>
              <a:t>Document Title</a:t>
            </a:r>
            <a:endParaRPr lang="en-US" dirty="0"/>
          </a:p>
        </p:txBody>
      </p:sp>
      <p:sp>
        <p:nvSpPr>
          <p:cNvPr id="22" name="Subtitle 2"/>
          <p:cNvSpPr>
            <a:spLocks noGrp="1"/>
          </p:cNvSpPr>
          <p:nvPr>
            <p:ph type="subTitle" idx="1" hasCustomPrompt="1"/>
          </p:nvPr>
        </p:nvSpPr>
        <p:spPr bwMode="gray">
          <a:xfrm>
            <a:off x="1468256" y="3993687"/>
            <a:ext cx="8966819" cy="914400"/>
          </a:xfrm>
          <a:prstGeom prst="rect">
            <a:avLst/>
          </a:prstGeom>
        </p:spPr>
        <p:txBody>
          <a:bodyPr/>
          <a:lstStyle>
            <a:lvl1pPr marL="0" indent="0" algn="l">
              <a:lnSpc>
                <a:spcPct val="90000"/>
              </a:lnSpc>
              <a:spcBef>
                <a:spcPts val="0"/>
              </a:spcBef>
              <a:buNone/>
              <a:defRPr sz="3200"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Document Title</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0608" y="699020"/>
            <a:ext cx="3985813" cy="561493"/>
          </a:xfrm>
          <a:prstGeom prst="rect">
            <a:avLst/>
          </a:prstGeom>
        </p:spPr>
      </p:pic>
    </p:spTree>
    <p:extLst>
      <p:ext uri="{BB962C8B-B14F-4D97-AF65-F5344CB8AC3E}">
        <p14:creationId xmlns:p14="http://schemas.microsoft.com/office/powerpoint/2010/main" val="17477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464743" y="169881"/>
            <a:ext cx="9573685" cy="1016000"/>
          </a:xfrm>
          <a:prstGeom prst="rect">
            <a:avLst/>
          </a:prstGeom>
        </p:spPr>
        <p:txBody>
          <a:bodyPr/>
          <a:lstStyle>
            <a:lvl1pPr>
              <a:lnSpc>
                <a:spcPct val="90000"/>
              </a:lnSpc>
              <a:defRPr/>
            </a:lvl1pPr>
          </a:lstStyle>
          <a:p>
            <a:r>
              <a:rPr lang="en-US" dirty="0" smtClean="0"/>
              <a:t>Click to edit Master title style</a:t>
            </a:r>
            <a:endParaRPr lang="en-US" dirty="0"/>
          </a:p>
        </p:txBody>
      </p:sp>
      <p:sp>
        <p:nvSpPr>
          <p:cNvPr id="9" name="Content Placeholder 2"/>
          <p:cNvSpPr>
            <a:spLocks noGrp="1"/>
          </p:cNvSpPr>
          <p:nvPr>
            <p:ph idx="1"/>
          </p:nvPr>
        </p:nvSpPr>
        <p:spPr>
          <a:xfrm>
            <a:off x="1241840" y="2035613"/>
            <a:ext cx="9796587" cy="396874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0"/>
          <p:cNvSpPr>
            <a:spLocks noGrp="1"/>
          </p:cNvSpPr>
          <p:nvPr>
            <p:ph type="body" sz="quarter" idx="13" hasCustomPrompt="1"/>
          </p:nvPr>
        </p:nvSpPr>
        <p:spPr>
          <a:xfrm>
            <a:off x="1464742"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5" name="Date Placeholder 11"/>
          <p:cNvSpPr>
            <a:spLocks noGrp="1"/>
          </p:cNvSpPr>
          <p:nvPr>
            <p:ph type="dt" sz="half" idx="14"/>
          </p:nvPr>
        </p:nvSpPr>
        <p:spPr>
          <a:xfrm>
            <a:off x="3133344" y="6436626"/>
            <a:ext cx="1133856" cy="224367"/>
          </a:xfrm>
          <a:prstGeom prst="rect">
            <a:avLst/>
          </a:prstGeom>
        </p:spPr>
        <p:txBody>
          <a:bodyPr/>
          <a:lstStyle/>
          <a:p>
            <a:fld id="{D6B25759-CD89-4CE0-9441-0C86B991890E}" type="datetime1">
              <a:rPr lang="en-US" smtClean="0"/>
              <a:t>8/28/2020</a:t>
            </a:fld>
            <a:endParaRPr lang="en-US" dirty="0"/>
          </a:p>
        </p:txBody>
      </p:sp>
      <p:sp>
        <p:nvSpPr>
          <p:cNvPr id="16" name="Footer Placeholder 12"/>
          <p:cNvSpPr>
            <a:spLocks noGrp="1"/>
          </p:cNvSpPr>
          <p:nvPr>
            <p:ph type="ftr" sz="quarter" idx="15"/>
          </p:nvPr>
        </p:nvSpPr>
        <p:spPr>
          <a:xfrm>
            <a:off x="4162659" y="6374244"/>
            <a:ext cx="6908800" cy="308355"/>
          </a:xfrm>
          <a:prstGeom prst="rect">
            <a:avLst/>
          </a:prstGeom>
        </p:spPr>
        <p:txBody>
          <a:bodyPr/>
          <a:lstStyle/>
          <a:p>
            <a:r>
              <a:rPr lang="en-US" dirty="0" smtClean="0">
                <a:solidFill>
                  <a:srgbClr val="605F62"/>
                </a:solidFill>
              </a:rPr>
              <a:t>Presentation or Section Title</a:t>
            </a:r>
            <a:endParaRPr lang="en-US" dirty="0">
              <a:solidFill>
                <a:srgbClr val="605F62"/>
              </a:solidFill>
            </a:endParaRPr>
          </a:p>
        </p:txBody>
      </p:sp>
      <p:sp>
        <p:nvSpPr>
          <p:cNvPr id="17"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863191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itle 1"/>
          <p:cNvSpPr>
            <a:spLocks noGrp="1"/>
          </p:cNvSpPr>
          <p:nvPr>
            <p:ph type="title"/>
          </p:nvPr>
        </p:nvSpPr>
        <p:spPr>
          <a:xfrm>
            <a:off x="1464743" y="169881"/>
            <a:ext cx="9573685" cy="1016000"/>
          </a:xfrm>
          <a:prstGeom prst="rect">
            <a:avLst/>
          </a:prstGeom>
        </p:spPr>
        <p:txBody>
          <a:bodyPr/>
          <a:lstStyle>
            <a:lvl1pPr>
              <a:lnSpc>
                <a:spcPct val="90000"/>
              </a:lnSpc>
              <a:defRPr/>
            </a:lvl1pPr>
          </a:lstStyle>
          <a:p>
            <a:r>
              <a:rPr lang="en-US" dirty="0" smtClean="0"/>
              <a:t>Click to edit Master title style</a:t>
            </a:r>
            <a:endParaRPr lang="en-US" dirty="0"/>
          </a:p>
        </p:txBody>
      </p:sp>
      <p:sp>
        <p:nvSpPr>
          <p:cNvPr id="14" name="Content Placeholder 2"/>
          <p:cNvSpPr>
            <a:spLocks noGrp="1"/>
          </p:cNvSpPr>
          <p:nvPr>
            <p:ph sz="half" idx="1"/>
          </p:nvPr>
        </p:nvSpPr>
        <p:spPr>
          <a:xfrm>
            <a:off x="1241841" y="2035614"/>
            <a:ext cx="4769503" cy="3968748"/>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0"/>
          <p:cNvSpPr>
            <a:spLocks noGrp="1"/>
          </p:cNvSpPr>
          <p:nvPr>
            <p:ph type="body" sz="quarter" idx="13" hasCustomPrompt="1"/>
          </p:nvPr>
        </p:nvSpPr>
        <p:spPr>
          <a:xfrm>
            <a:off x="1464741" y="1195843"/>
            <a:ext cx="9573685"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6" name="Date Placeholder 11"/>
          <p:cNvSpPr>
            <a:spLocks noGrp="1"/>
          </p:cNvSpPr>
          <p:nvPr>
            <p:ph type="dt" sz="half" idx="14"/>
          </p:nvPr>
        </p:nvSpPr>
        <p:spPr>
          <a:xfrm>
            <a:off x="3133344" y="6436626"/>
            <a:ext cx="1133856" cy="224367"/>
          </a:xfrm>
          <a:prstGeom prst="rect">
            <a:avLst/>
          </a:prstGeom>
        </p:spPr>
        <p:txBody>
          <a:bodyPr/>
          <a:lstStyle/>
          <a:p>
            <a:fld id="{EB545FF9-135A-40E0-9D07-4C6823B8C4E6}" type="datetime1">
              <a:rPr lang="en-US" smtClean="0"/>
              <a:t>8/28/2020</a:t>
            </a:fld>
            <a:endParaRPr lang="en-US" dirty="0"/>
          </a:p>
        </p:txBody>
      </p:sp>
      <p:sp>
        <p:nvSpPr>
          <p:cNvPr id="17"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1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9" name="Content Placeholder 2"/>
          <p:cNvSpPr>
            <a:spLocks noGrp="1"/>
          </p:cNvSpPr>
          <p:nvPr>
            <p:ph sz="half" idx="17"/>
          </p:nvPr>
        </p:nvSpPr>
        <p:spPr>
          <a:xfrm>
            <a:off x="6261111" y="2032809"/>
            <a:ext cx="4777316" cy="3971553"/>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546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Content Placeholder 2"/>
          <p:cNvSpPr>
            <a:spLocks noGrp="1"/>
          </p:cNvSpPr>
          <p:nvPr>
            <p:ph sz="half" idx="18"/>
          </p:nvPr>
        </p:nvSpPr>
        <p:spPr>
          <a:xfrm>
            <a:off x="1243326" y="2399681"/>
            <a:ext cx="4782825" cy="3596215"/>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18" name="Text Placeholder 2"/>
          <p:cNvSpPr>
            <a:spLocks noGrp="1"/>
          </p:cNvSpPr>
          <p:nvPr>
            <p:ph type="body" idx="1"/>
          </p:nvPr>
        </p:nvSpPr>
        <p:spPr>
          <a:xfrm>
            <a:off x="1476553" y="2031618"/>
            <a:ext cx="4549607"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9" name="Text Placeholder 10"/>
          <p:cNvSpPr>
            <a:spLocks noGrp="1"/>
          </p:cNvSpPr>
          <p:nvPr>
            <p:ph type="body" sz="quarter" idx="13" hasCustomPrompt="1"/>
          </p:nvPr>
        </p:nvSpPr>
        <p:spPr>
          <a:xfrm>
            <a:off x="1464741" y="1195843"/>
            <a:ext cx="9573685"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0" name="Date Placeholder 11"/>
          <p:cNvSpPr>
            <a:spLocks noGrp="1"/>
          </p:cNvSpPr>
          <p:nvPr>
            <p:ph type="dt" sz="half" idx="14"/>
          </p:nvPr>
        </p:nvSpPr>
        <p:spPr>
          <a:xfrm>
            <a:off x="3133344" y="6436626"/>
            <a:ext cx="1133856" cy="224367"/>
          </a:xfrm>
          <a:prstGeom prst="rect">
            <a:avLst/>
          </a:prstGeom>
        </p:spPr>
        <p:txBody>
          <a:bodyPr/>
          <a:lstStyle/>
          <a:p>
            <a:fld id="{C07A70EB-D1D9-4DCB-A775-DE83FFF1FC02}" type="datetime1">
              <a:rPr lang="en-US" smtClean="0"/>
              <a:t>8/28/2020</a:t>
            </a:fld>
            <a:endParaRPr lang="en-US" dirty="0"/>
          </a:p>
        </p:txBody>
      </p:sp>
      <p:sp>
        <p:nvSpPr>
          <p:cNvPr id="21"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2"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1" name="Content Placeholder 2"/>
          <p:cNvSpPr>
            <a:spLocks noGrp="1"/>
          </p:cNvSpPr>
          <p:nvPr>
            <p:ph sz="half" idx="19"/>
          </p:nvPr>
        </p:nvSpPr>
        <p:spPr>
          <a:xfrm>
            <a:off x="6251352" y="2399681"/>
            <a:ext cx="4782825" cy="3596215"/>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idx="20"/>
          </p:nvPr>
        </p:nvSpPr>
        <p:spPr>
          <a:xfrm>
            <a:off x="6484578" y="2031618"/>
            <a:ext cx="4549607"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Tree>
    <p:extLst>
      <p:ext uri="{BB962C8B-B14F-4D97-AF65-F5344CB8AC3E}">
        <p14:creationId xmlns:p14="http://schemas.microsoft.com/office/powerpoint/2010/main" val="362801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w/ image top">
    <p:spTree>
      <p:nvGrpSpPr>
        <p:cNvPr id="1" name=""/>
        <p:cNvGrpSpPr/>
        <p:nvPr/>
      </p:nvGrpSpPr>
      <p:grpSpPr>
        <a:xfrm>
          <a:off x="0" y="0"/>
          <a:ext cx="0" cy="0"/>
          <a:chOff x="0" y="0"/>
          <a:chExt cx="0" cy="0"/>
        </a:xfrm>
      </p:grpSpPr>
      <p:sp>
        <p:nvSpPr>
          <p:cNvPr id="17" name="Title 1"/>
          <p:cNvSpPr>
            <a:spLocks noGrp="1"/>
          </p:cNvSpPr>
          <p:nvPr>
            <p:ph type="title"/>
          </p:nvPr>
        </p:nvSpPr>
        <p:spPr>
          <a:xfrm>
            <a:off x="1464743" y="169881"/>
            <a:ext cx="9573685" cy="1016000"/>
          </a:xfrm>
          <a:prstGeom prst="rect">
            <a:avLst/>
          </a:prstGeom>
        </p:spPr>
        <p:txBody>
          <a:bodyPr/>
          <a:lstStyle>
            <a:lvl1pPr>
              <a:defRPr>
                <a:solidFill>
                  <a:schemeClr val="tx2"/>
                </a:solidFill>
              </a:defRPr>
            </a:lvl1pPr>
          </a:lstStyle>
          <a:p>
            <a:r>
              <a:rPr lang="en-US" dirty="0" smtClean="0"/>
              <a:t>Click to edit Master title style</a:t>
            </a:r>
            <a:endParaRPr lang="en-US" dirty="0"/>
          </a:p>
        </p:txBody>
      </p:sp>
      <p:sp>
        <p:nvSpPr>
          <p:cNvPr id="18" name="Text Placeholder 2"/>
          <p:cNvSpPr>
            <a:spLocks noGrp="1"/>
          </p:cNvSpPr>
          <p:nvPr>
            <p:ph type="body" idx="1"/>
          </p:nvPr>
        </p:nvSpPr>
        <p:spPr>
          <a:xfrm>
            <a:off x="1474419" y="4198076"/>
            <a:ext cx="4551741" cy="463296"/>
          </a:xfrm>
          <a:prstGeom prst="rect">
            <a:avLst/>
          </a:prstGeom>
        </p:spPr>
        <p:txBody>
          <a:bodyPr anchor="b"/>
          <a:lstStyle>
            <a:lvl1pPr marL="0" indent="0">
              <a:buNone/>
              <a:defRPr sz="2267" b="0">
                <a:solidFill>
                  <a:srgbClr val="6638B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9" name="Content Placeholder 3"/>
          <p:cNvSpPr>
            <a:spLocks noGrp="1"/>
          </p:cNvSpPr>
          <p:nvPr>
            <p:ph sz="half" idx="2"/>
          </p:nvPr>
        </p:nvSpPr>
        <p:spPr>
          <a:xfrm>
            <a:off x="1473209" y="4558198"/>
            <a:ext cx="4552951" cy="1419172"/>
          </a:xfrm>
          <a:prstGeom prst="rect">
            <a:avLst/>
          </a:prstGeom>
        </p:spPr>
        <p:txBody>
          <a:bodyPr vert="horz" lIns="0" tIns="0" rIns="91440" bIns="45720" rtlCol="0">
            <a:noAutofit/>
          </a:bodyPr>
          <a:lstStyle>
            <a:lvl1pPr marL="0" indent="0">
              <a:buNone/>
              <a:defRPr lang="en-US" smtClean="0"/>
            </a:lvl1pPr>
            <a:lvl2pPr marL="275160" indent="0">
              <a:buNone/>
              <a:defRPr lang="en-US" smtClean="0"/>
            </a:lvl2pPr>
            <a:lvl3pPr marL="609585" indent="0">
              <a:buNone/>
              <a:defRPr lang="en-US" smtClean="0"/>
            </a:lvl3pPr>
            <a:lvl4pPr marL="842412" indent="0">
              <a:buNone/>
              <a:defRPr lang="en-US" smtClean="0"/>
            </a:lvl4pPr>
            <a:lvl5pPr marL="1073123" indent="0">
              <a:buNone/>
              <a:defRPr lang="en-US"/>
            </a:lvl5pPr>
          </a:lstStyle>
          <a:p>
            <a:pPr lvl="0"/>
            <a:r>
              <a:rPr lang="en-US" dirty="0" smtClean="0"/>
              <a:t>Click to edit Master text styles</a:t>
            </a:r>
          </a:p>
        </p:txBody>
      </p:sp>
      <p:sp>
        <p:nvSpPr>
          <p:cNvPr id="22"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3" name="Picture Placeholder 12"/>
          <p:cNvSpPr>
            <a:spLocks noGrp="1"/>
          </p:cNvSpPr>
          <p:nvPr>
            <p:ph type="pic" sz="quarter" idx="14" hasCustomPrompt="1"/>
          </p:nvPr>
        </p:nvSpPr>
        <p:spPr>
          <a:xfrm>
            <a:off x="1477434" y="2035612"/>
            <a:ext cx="4548727" cy="2061707"/>
          </a:xfrm>
          <a:prstGeom prst="rect">
            <a:avLst/>
          </a:prstGeom>
        </p:spPr>
        <p:txBody>
          <a:bodyPr anchor="ctr"/>
          <a:lstStyle>
            <a:lvl1pPr marL="0" indent="0" algn="ctr">
              <a:buNone/>
              <a:defRPr/>
            </a:lvl1pPr>
          </a:lstStyle>
          <a:p>
            <a:r>
              <a:rPr lang="en-US" dirty="0" smtClean="0"/>
              <a:t>Insert image</a:t>
            </a:r>
            <a:endParaRPr lang="en-US" dirty="0"/>
          </a:p>
        </p:txBody>
      </p:sp>
      <p:sp>
        <p:nvSpPr>
          <p:cNvPr id="25" name="Date Placeholder 11"/>
          <p:cNvSpPr>
            <a:spLocks noGrp="1"/>
          </p:cNvSpPr>
          <p:nvPr>
            <p:ph type="dt" sz="half" idx="16"/>
          </p:nvPr>
        </p:nvSpPr>
        <p:spPr>
          <a:xfrm>
            <a:off x="3133344" y="6436626"/>
            <a:ext cx="1133856" cy="224367"/>
          </a:xfrm>
          <a:prstGeom prst="rect">
            <a:avLst/>
          </a:prstGeom>
        </p:spPr>
        <p:txBody>
          <a:bodyPr/>
          <a:lstStyle/>
          <a:p>
            <a:fld id="{3DFD6A36-2BB8-4AE4-882D-F913451A32B2}" type="datetime1">
              <a:rPr lang="en-US" smtClean="0"/>
              <a:t>8/28/2020</a:t>
            </a:fld>
            <a:endParaRPr lang="en-US" dirty="0"/>
          </a:p>
        </p:txBody>
      </p:sp>
      <p:sp>
        <p:nvSpPr>
          <p:cNvPr id="26" name="Footer Placeholder 12"/>
          <p:cNvSpPr>
            <a:spLocks noGrp="1"/>
          </p:cNvSpPr>
          <p:nvPr>
            <p:ph type="ftr" sz="quarter" idx="17"/>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7" name="Slide Number Placeholder 13"/>
          <p:cNvSpPr>
            <a:spLocks noGrp="1"/>
          </p:cNvSpPr>
          <p:nvPr>
            <p:ph type="sldNum" sz="quarter" idx="18"/>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4" name="Text Placeholder 2"/>
          <p:cNvSpPr>
            <a:spLocks noGrp="1"/>
          </p:cNvSpPr>
          <p:nvPr>
            <p:ph type="body" idx="19"/>
          </p:nvPr>
        </p:nvSpPr>
        <p:spPr>
          <a:xfrm>
            <a:off x="6486678" y="4198076"/>
            <a:ext cx="4551741" cy="463296"/>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5" name="Content Placeholder 3"/>
          <p:cNvSpPr>
            <a:spLocks noGrp="1"/>
          </p:cNvSpPr>
          <p:nvPr>
            <p:ph sz="half" idx="20"/>
          </p:nvPr>
        </p:nvSpPr>
        <p:spPr>
          <a:xfrm>
            <a:off x="6485467" y="4558198"/>
            <a:ext cx="4552951" cy="1419172"/>
          </a:xfrm>
          <a:prstGeom prst="rect">
            <a:avLst/>
          </a:prstGeom>
        </p:spPr>
        <p:txBody>
          <a:bodyPr vert="horz" lIns="0" tIns="0" rIns="91440" bIns="45720" rtlCol="0">
            <a:noAutofit/>
          </a:bodyPr>
          <a:lstStyle>
            <a:lvl1pPr marL="0" indent="0">
              <a:buNone/>
              <a:defRPr lang="en-US" smtClean="0"/>
            </a:lvl1pPr>
            <a:lvl2pPr marL="275160" indent="0">
              <a:buNone/>
              <a:defRPr lang="en-US" smtClean="0"/>
            </a:lvl2pPr>
            <a:lvl3pPr marL="609585" indent="0">
              <a:buNone/>
              <a:defRPr lang="en-US" smtClean="0"/>
            </a:lvl3pPr>
            <a:lvl4pPr marL="842412" indent="0">
              <a:buNone/>
              <a:defRPr lang="en-US" smtClean="0"/>
            </a:lvl4pPr>
            <a:lvl5pPr marL="1073123" indent="0">
              <a:buNone/>
              <a:defRPr lang="en-US"/>
            </a:lvl5pPr>
          </a:lstStyle>
          <a:p>
            <a:pPr lvl="0"/>
            <a:r>
              <a:rPr lang="en-US" dirty="0" smtClean="0"/>
              <a:t>Click to edit Master text styles</a:t>
            </a:r>
          </a:p>
        </p:txBody>
      </p:sp>
      <p:sp>
        <p:nvSpPr>
          <p:cNvPr id="16" name="Picture Placeholder 12"/>
          <p:cNvSpPr>
            <a:spLocks noGrp="1"/>
          </p:cNvSpPr>
          <p:nvPr>
            <p:ph type="pic" sz="quarter" idx="21" hasCustomPrompt="1"/>
          </p:nvPr>
        </p:nvSpPr>
        <p:spPr>
          <a:xfrm>
            <a:off x="6489693" y="2035612"/>
            <a:ext cx="4548727" cy="2061707"/>
          </a:xfrm>
          <a:prstGeom prst="rect">
            <a:avLst/>
          </a:prstGeom>
        </p:spPr>
        <p:txBody>
          <a:bodyPr anchor="ctr"/>
          <a:lstStyle>
            <a:lvl1pPr marL="0" indent="0" algn="ctr">
              <a:buNone/>
              <a:defRPr/>
            </a:lvl1pPr>
          </a:lstStyle>
          <a:p>
            <a:r>
              <a:rPr lang="en-US" dirty="0" smtClean="0"/>
              <a:t>Insert image</a:t>
            </a:r>
            <a:endParaRPr lang="en-US" dirty="0"/>
          </a:p>
        </p:txBody>
      </p:sp>
    </p:spTree>
    <p:extLst>
      <p:ext uri="{BB962C8B-B14F-4D97-AF65-F5344CB8AC3E}">
        <p14:creationId xmlns:p14="http://schemas.microsoft.com/office/powerpoint/2010/main" val="751933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cked Two Content + Side">
    <p:spTree>
      <p:nvGrpSpPr>
        <p:cNvPr id="1" name=""/>
        <p:cNvGrpSpPr/>
        <p:nvPr/>
      </p:nvGrpSpPr>
      <p:grpSpPr>
        <a:xfrm>
          <a:off x="0" y="0"/>
          <a:ext cx="0" cy="0"/>
          <a:chOff x="0" y="0"/>
          <a:chExt cx="0" cy="0"/>
        </a:xfrm>
      </p:grpSpPr>
      <p:sp>
        <p:nvSpPr>
          <p:cNvPr id="23" name="Date Placeholder 11"/>
          <p:cNvSpPr>
            <a:spLocks noGrp="1"/>
          </p:cNvSpPr>
          <p:nvPr>
            <p:ph type="dt" sz="half" idx="22"/>
          </p:nvPr>
        </p:nvSpPr>
        <p:spPr>
          <a:xfrm>
            <a:off x="3133344" y="6436626"/>
            <a:ext cx="1133856" cy="224367"/>
          </a:xfrm>
          <a:prstGeom prst="rect">
            <a:avLst/>
          </a:prstGeom>
        </p:spPr>
        <p:txBody>
          <a:bodyPr/>
          <a:lstStyle/>
          <a:p>
            <a:fld id="{C52F0989-70B2-43B0-B97F-746E5239868C}" type="datetime1">
              <a:rPr lang="en-US" smtClean="0"/>
              <a:t>8/28/2020</a:t>
            </a:fld>
            <a:endParaRPr lang="en-US" dirty="0"/>
          </a:p>
        </p:txBody>
      </p:sp>
      <p:sp>
        <p:nvSpPr>
          <p:cNvPr id="24" name="Footer Placeholder 12"/>
          <p:cNvSpPr>
            <a:spLocks noGrp="1"/>
          </p:cNvSpPr>
          <p:nvPr>
            <p:ph type="ftr" sz="quarter" idx="23"/>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5"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26" name="Content Placeholder 2"/>
          <p:cNvSpPr>
            <a:spLocks noGrp="1"/>
          </p:cNvSpPr>
          <p:nvPr>
            <p:ph sz="half" idx="24" hasCustomPrompt="1"/>
          </p:nvPr>
        </p:nvSpPr>
        <p:spPr>
          <a:xfrm>
            <a:off x="6926893" y="2032622"/>
            <a:ext cx="5265108" cy="3961777"/>
          </a:xfrm>
          <a:prstGeom prst="rect">
            <a:avLst/>
          </a:prstGeom>
        </p:spPr>
        <p:txBody>
          <a:bodyPr vert="horz" lIns="0" tIns="0" rIns="91440" bIns="45720" rtlCol="0">
            <a:noAutofit/>
          </a:bodyPr>
          <a:lstStyle>
            <a:lvl1pPr marL="0" indent="0">
              <a:buNone/>
              <a:defRPr lang="en-US" smtClean="0"/>
            </a:lvl1pPr>
            <a:lvl2pPr>
              <a:defRPr lang="en-US" smtClean="0"/>
            </a:lvl2pPr>
            <a:lvl3pPr>
              <a:defRPr lang="en-US" smtClean="0"/>
            </a:lvl3pPr>
            <a:lvl4pPr>
              <a:defRPr lang="en-US" smtClean="0"/>
            </a:lvl4pPr>
            <a:lvl5pPr>
              <a:defRPr lang="en-US"/>
            </a:lvl5pPr>
          </a:lstStyle>
          <a:p>
            <a:pPr lvl="0"/>
            <a:r>
              <a:rPr lang="en-US" dirty="0" smtClean="0"/>
              <a:t>Placeholder</a:t>
            </a:r>
          </a:p>
        </p:txBody>
      </p:sp>
      <p:sp>
        <p:nvSpPr>
          <p:cNvPr id="12"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13"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4" name="Content Placeholder 2"/>
          <p:cNvSpPr>
            <a:spLocks noGrp="1"/>
          </p:cNvSpPr>
          <p:nvPr>
            <p:ph sz="half" idx="18"/>
          </p:nvPr>
        </p:nvSpPr>
        <p:spPr>
          <a:xfrm>
            <a:off x="1243325" y="2399681"/>
            <a:ext cx="5242141" cy="1450537"/>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2"/>
          <p:cNvSpPr>
            <a:spLocks noGrp="1"/>
          </p:cNvSpPr>
          <p:nvPr>
            <p:ph type="body" idx="1"/>
          </p:nvPr>
        </p:nvSpPr>
        <p:spPr>
          <a:xfrm>
            <a:off x="1476552" y="2031618"/>
            <a:ext cx="5008915"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22" name="Content Placeholder 2"/>
          <p:cNvSpPr>
            <a:spLocks noGrp="1"/>
          </p:cNvSpPr>
          <p:nvPr>
            <p:ph sz="half" idx="25"/>
          </p:nvPr>
        </p:nvSpPr>
        <p:spPr>
          <a:xfrm>
            <a:off x="1243325" y="4401798"/>
            <a:ext cx="5242141" cy="1450537"/>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7" name="Text Placeholder 2"/>
          <p:cNvSpPr>
            <a:spLocks noGrp="1"/>
          </p:cNvSpPr>
          <p:nvPr>
            <p:ph type="body" idx="26"/>
          </p:nvPr>
        </p:nvSpPr>
        <p:spPr>
          <a:xfrm>
            <a:off x="1476552" y="4033736"/>
            <a:ext cx="5008915"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Tree>
    <p:extLst>
      <p:ext uri="{BB962C8B-B14F-4D97-AF65-F5344CB8AC3E}">
        <p14:creationId xmlns:p14="http://schemas.microsoft.com/office/powerpoint/2010/main" val="2776558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Facts + Side Images">
    <p:bg>
      <p:bgPr>
        <a:gradFill flip="none" rotWithShape="1">
          <a:gsLst>
            <a:gs pos="0">
              <a:srgbClr val="514689"/>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3"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17" name="Picture Placeholder 11"/>
          <p:cNvSpPr>
            <a:spLocks noGrp="1"/>
          </p:cNvSpPr>
          <p:nvPr>
            <p:ph type="pic" sz="quarter" idx="15" hasCustomPrompt="1"/>
          </p:nvPr>
        </p:nvSpPr>
        <p:spPr bwMode="gray">
          <a:xfrm>
            <a:off x="4872565" y="2033933"/>
            <a:ext cx="2946400" cy="3960467"/>
          </a:xfrm>
          <a:prstGeom prst="rect">
            <a:avLst/>
          </a:prstGeom>
        </p:spPr>
        <p:txBody>
          <a:bodyPr anchor="ctr"/>
          <a:lstStyle>
            <a:lvl1pPr marL="0" indent="0" algn="ctr">
              <a:buNone/>
              <a:defRPr>
                <a:solidFill>
                  <a:schemeClr val="bg1"/>
                </a:solidFill>
              </a:defRPr>
            </a:lvl1pPr>
          </a:lstStyle>
          <a:p>
            <a:r>
              <a:rPr lang="en-US" dirty="0" smtClean="0"/>
              <a:t>Insert image</a:t>
            </a:r>
            <a:endParaRPr lang="en-US" dirty="0"/>
          </a:p>
        </p:txBody>
      </p:sp>
      <p:sp>
        <p:nvSpPr>
          <p:cNvPr id="18" name="Picture Placeholder 11"/>
          <p:cNvSpPr>
            <a:spLocks noGrp="1"/>
          </p:cNvSpPr>
          <p:nvPr>
            <p:ph type="pic" sz="quarter" idx="16" hasCustomPrompt="1"/>
          </p:nvPr>
        </p:nvSpPr>
        <p:spPr bwMode="gray">
          <a:xfrm>
            <a:off x="8087783" y="2033933"/>
            <a:ext cx="2946400" cy="3960467"/>
          </a:xfrm>
          <a:prstGeom prst="rect">
            <a:avLst/>
          </a:prstGeom>
        </p:spPr>
        <p:txBody>
          <a:bodyPr anchor="ctr"/>
          <a:lstStyle>
            <a:lvl1pPr marL="0" indent="0" algn="ctr">
              <a:buNone/>
              <a:defRPr>
                <a:solidFill>
                  <a:schemeClr val="bg1"/>
                </a:solidFill>
              </a:defRPr>
            </a:lvl1pPr>
          </a:lstStyle>
          <a:p>
            <a:r>
              <a:rPr lang="en-US" dirty="0" smtClean="0"/>
              <a:t>Insert image</a:t>
            </a:r>
            <a:endParaRPr lang="en-US" dirty="0"/>
          </a:p>
        </p:txBody>
      </p:sp>
      <p:sp>
        <p:nvSpPr>
          <p:cNvPr id="19" name="Date Placeholder 11"/>
          <p:cNvSpPr>
            <a:spLocks noGrp="1"/>
          </p:cNvSpPr>
          <p:nvPr>
            <p:ph type="dt" sz="half" idx="17"/>
          </p:nvPr>
        </p:nvSpPr>
        <p:spPr>
          <a:xfrm>
            <a:off x="3406559" y="6436626"/>
            <a:ext cx="1133856" cy="224367"/>
          </a:xfrm>
          <a:prstGeom prst="rect">
            <a:avLst/>
          </a:prstGeom>
        </p:spPr>
        <p:txBody>
          <a:bodyPr/>
          <a:lstStyle>
            <a:lvl1pPr>
              <a:defRPr>
                <a:solidFill>
                  <a:schemeClr val="bg1"/>
                </a:solidFill>
              </a:defRPr>
            </a:lvl1pPr>
          </a:lstStyle>
          <a:p>
            <a:fld id="{A45D2E3F-A828-4831-920A-3BFA0FCB56C0}" type="datetime1">
              <a:rPr lang="en-US" smtClean="0"/>
              <a:t>8/28/2020</a:t>
            </a:fld>
            <a:endParaRPr lang="en-US" dirty="0"/>
          </a:p>
        </p:txBody>
      </p:sp>
      <p:sp>
        <p:nvSpPr>
          <p:cNvPr id="22" name="Text Placeholder 2"/>
          <p:cNvSpPr>
            <a:spLocks noGrp="1"/>
          </p:cNvSpPr>
          <p:nvPr>
            <p:ph type="body" idx="20"/>
          </p:nvPr>
        </p:nvSpPr>
        <p:spPr>
          <a:xfrm>
            <a:off x="1482270" y="2031618"/>
            <a:ext cx="3118087" cy="393593"/>
          </a:xfrm>
          <a:prstGeom prst="rect">
            <a:avLst/>
          </a:prstGeom>
        </p:spPr>
        <p:txBody>
          <a:bodyPr anchor="b"/>
          <a:lstStyle>
            <a:lvl1pPr marL="0" indent="0">
              <a:buNone/>
              <a:defRPr sz="2267"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a:t>
            </a:r>
          </a:p>
        </p:txBody>
      </p:sp>
      <p:sp>
        <p:nvSpPr>
          <p:cNvPr id="23" name="Content Placeholder 2"/>
          <p:cNvSpPr>
            <a:spLocks noGrp="1"/>
          </p:cNvSpPr>
          <p:nvPr>
            <p:ph sz="half" idx="21"/>
          </p:nvPr>
        </p:nvSpPr>
        <p:spPr>
          <a:xfrm>
            <a:off x="1247556" y="2405288"/>
            <a:ext cx="3352800" cy="3589112"/>
          </a:xfrm>
          <a:prstGeom prst="rect">
            <a:avLst/>
          </a:prstGeom>
        </p:spPr>
        <p:txBody>
          <a:bodyPr vert="horz" lIns="0" tIns="0" rIns="91440" bIns="45720" rtlCol="0">
            <a:noAutofit/>
          </a:bodyPr>
          <a:lstStyle>
            <a:lvl1pPr>
              <a:buClrTx/>
              <a:defRPr lang="en-US" smtClean="0">
                <a:solidFill>
                  <a:srgbClr val="FFFFFF"/>
                </a:solidFill>
              </a:defRPr>
            </a:lvl1pPr>
            <a:lvl2pPr>
              <a:defRPr lang="en-US" smtClean="0">
                <a:solidFill>
                  <a:srgbClr val="FFFFFF"/>
                </a:solidFill>
              </a:defRPr>
            </a:lvl2pPr>
            <a:lvl3pPr>
              <a:defRPr lang="en-US" smtClean="0">
                <a:solidFill>
                  <a:srgbClr val="FFFFFF"/>
                </a:solidFill>
              </a:defRPr>
            </a:lvl3pPr>
            <a:lvl4pPr>
              <a:defRPr lang="en-US" smtClean="0">
                <a:solidFill>
                  <a:srgbClr val="FFFFFF"/>
                </a:solidFill>
              </a:defRPr>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4" name="Title 1"/>
          <p:cNvSpPr>
            <a:spLocks noGrp="1"/>
          </p:cNvSpPr>
          <p:nvPr>
            <p:ph type="title"/>
          </p:nvPr>
        </p:nvSpPr>
        <p:spPr>
          <a:xfrm>
            <a:off x="1470460" y="169881"/>
            <a:ext cx="9573685" cy="101600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25" name="Text Placeholder 10"/>
          <p:cNvSpPr>
            <a:spLocks noGrp="1"/>
          </p:cNvSpPr>
          <p:nvPr>
            <p:ph type="body" sz="quarter" idx="14" hasCustomPrompt="1"/>
          </p:nvPr>
        </p:nvSpPr>
        <p:spPr>
          <a:xfrm>
            <a:off x="1470459" y="1195843"/>
            <a:ext cx="9573684" cy="609600"/>
          </a:xfrm>
          <a:prstGeom prst="rect">
            <a:avLst/>
          </a:prstGeom>
        </p:spPr>
        <p:txBody>
          <a:bodyPr/>
          <a:lstStyle>
            <a:lvl1pPr marL="0" indent="0">
              <a:lnSpc>
                <a:spcPct val="85000"/>
              </a:lnSpc>
              <a:spcBef>
                <a:spcPts val="0"/>
              </a:spcBef>
              <a:buNone/>
              <a:defRPr sz="2667" spc="-107" baseline="0">
                <a:solidFill>
                  <a:srgbClr val="FFFFFF"/>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7" name="Footer Placeholder 7"/>
          <p:cNvSpPr>
            <a:spLocks noGrp="1"/>
          </p:cNvSpPr>
          <p:nvPr>
            <p:ph type="ftr" sz="quarter" idx="11"/>
          </p:nvPr>
        </p:nvSpPr>
        <p:spPr bwMode="gray">
          <a:xfrm>
            <a:off x="4658998" y="6376318"/>
            <a:ext cx="6412461" cy="321996"/>
          </a:xfrm>
          <a:prstGeom prst="rect">
            <a:avLst/>
          </a:prstGeom>
        </p:spPr>
        <p:txBody>
          <a:bodyPr/>
          <a:lstStyle>
            <a:lvl1pPr>
              <a:defRPr>
                <a:solidFill>
                  <a:schemeClr val="bg1"/>
                </a:solidFill>
              </a:defRPr>
            </a:lvl1pPr>
          </a:lstStyle>
          <a:p>
            <a:r>
              <a:rPr lang="en-US" smtClean="0">
                <a:solidFill>
                  <a:prstClr val="white"/>
                </a:solidFill>
              </a:rPr>
              <a:t>Presentation or Section Title</a:t>
            </a:r>
            <a:endParaRPr lang="en-US">
              <a:solidFill>
                <a:prstClr val="white"/>
              </a:solidFill>
            </a:endParaRPr>
          </a:p>
        </p:txBody>
      </p:sp>
      <p:sp>
        <p:nvSpPr>
          <p:cNvPr id="28" name="Slide Number Placeholder 8"/>
          <p:cNvSpPr>
            <a:spLocks noGrp="1"/>
          </p:cNvSpPr>
          <p:nvPr>
            <p:ph type="sldNum" sz="quarter" idx="12"/>
          </p:nvPr>
        </p:nvSpPr>
        <p:spPr bwMode="gray">
          <a:xfrm>
            <a:off x="11074399" y="6376319"/>
            <a:ext cx="462327" cy="308355"/>
          </a:xfrm>
          <a:prstGeom prst="rect">
            <a:avLst/>
          </a:prstGeom>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1291" y="6356491"/>
            <a:ext cx="2286685" cy="341824"/>
          </a:xfrm>
          <a:prstGeom prst="rect">
            <a:avLst/>
          </a:prstGeom>
        </p:spPr>
      </p:pic>
    </p:spTree>
    <p:extLst>
      <p:ext uri="{BB962C8B-B14F-4D97-AF65-F5344CB8AC3E}">
        <p14:creationId xmlns:p14="http://schemas.microsoft.com/office/powerpoint/2010/main" val="1612969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Date Placeholder 11"/>
          <p:cNvSpPr>
            <a:spLocks noGrp="1"/>
          </p:cNvSpPr>
          <p:nvPr>
            <p:ph type="dt" sz="half" idx="14"/>
          </p:nvPr>
        </p:nvSpPr>
        <p:spPr>
          <a:xfrm>
            <a:off x="3133344" y="6436626"/>
            <a:ext cx="1133856" cy="224367"/>
          </a:xfrm>
          <a:prstGeom prst="rect">
            <a:avLst/>
          </a:prstGeom>
        </p:spPr>
        <p:txBody>
          <a:bodyPr/>
          <a:lstStyle/>
          <a:p>
            <a:fld id="{5C15FD01-882B-4BA8-A253-8F9D80FD78BA}" type="datetime1">
              <a:rPr lang="en-US" smtClean="0"/>
              <a:t>8/28/2020</a:t>
            </a:fld>
            <a:endParaRPr lang="en-US" dirty="0"/>
          </a:p>
        </p:txBody>
      </p:sp>
      <p:sp>
        <p:nvSpPr>
          <p:cNvPr id="15"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16"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7"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8"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Tree>
    <p:extLst>
      <p:ext uri="{BB962C8B-B14F-4D97-AF65-F5344CB8AC3E}">
        <p14:creationId xmlns:p14="http://schemas.microsoft.com/office/powerpoint/2010/main" val="366290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Date Placeholder 11"/>
          <p:cNvSpPr>
            <a:spLocks noGrp="1"/>
          </p:cNvSpPr>
          <p:nvPr>
            <p:ph type="dt" sz="half" idx="14"/>
          </p:nvPr>
        </p:nvSpPr>
        <p:spPr>
          <a:xfrm>
            <a:off x="3594261" y="6436626"/>
            <a:ext cx="1133856" cy="224367"/>
          </a:xfrm>
          <a:prstGeom prst="rect">
            <a:avLst/>
          </a:prstGeom>
        </p:spPr>
        <p:txBody>
          <a:bodyPr/>
          <a:lstStyle/>
          <a:p>
            <a:fld id="{9905BB20-A936-440E-A2D4-0F7388376346}" type="datetime1">
              <a:rPr lang="en-US" smtClean="0"/>
              <a:t>8/28/2020</a:t>
            </a:fld>
            <a:endParaRPr lang="en-US" dirty="0"/>
          </a:p>
        </p:txBody>
      </p:sp>
      <p:sp>
        <p:nvSpPr>
          <p:cNvPr id="7"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3217" y="6328494"/>
            <a:ext cx="2384508" cy="452796"/>
          </a:xfrm>
          <a:prstGeom prst="rect">
            <a:avLst/>
          </a:prstGeom>
        </p:spPr>
      </p:pic>
    </p:spTree>
    <p:extLst>
      <p:ext uri="{BB962C8B-B14F-4D97-AF65-F5344CB8AC3E}">
        <p14:creationId xmlns:p14="http://schemas.microsoft.com/office/powerpoint/2010/main" val="2014334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
        <p:nvSpPr>
          <p:cNvPr id="6" name="Date Placeholder 11"/>
          <p:cNvSpPr>
            <a:spLocks noGrp="1"/>
          </p:cNvSpPr>
          <p:nvPr>
            <p:ph type="dt" sz="half" idx="14"/>
          </p:nvPr>
        </p:nvSpPr>
        <p:spPr>
          <a:xfrm>
            <a:off x="3133344" y="6436626"/>
            <a:ext cx="1133856" cy="224367"/>
          </a:xfrm>
          <a:prstGeom prst="rect">
            <a:avLst/>
          </a:prstGeom>
        </p:spPr>
        <p:txBody>
          <a:bodyPr/>
          <a:lstStyle/>
          <a:p>
            <a:fld id="{C268B934-DAA8-4C77-B1EF-B4695C827D6F}" type="datetime1">
              <a:rPr lang="en-US" smtClean="0"/>
              <a:t>8/28/2020</a:t>
            </a:fld>
            <a:endParaRPr lang="en-US" dirty="0"/>
          </a:p>
        </p:txBody>
      </p:sp>
      <p:sp>
        <p:nvSpPr>
          <p:cNvPr id="7" name="Footer Placeholder 12"/>
          <p:cNvSpPr>
            <a:spLocks noGrp="1"/>
          </p:cNvSpPr>
          <p:nvPr>
            <p:ph type="ftr" sz="quarter" idx="15"/>
          </p:nvPr>
        </p:nvSpPr>
        <p:spPr>
          <a:xfrm>
            <a:off x="4162659" y="6374244"/>
            <a:ext cx="6908800" cy="308355"/>
          </a:xfrm>
          <a:prstGeom prst="rect">
            <a:avLst/>
          </a:prstGeom>
        </p:spPr>
        <p:txBody>
          <a:bodyPr/>
          <a:lstStyle/>
          <a:p>
            <a:r>
              <a:rPr lang="en-US" dirty="0" smtClean="0">
                <a:solidFill>
                  <a:srgbClr val="605F62"/>
                </a:solidFill>
              </a:rPr>
              <a:t>Presentation or Section Title</a:t>
            </a:r>
            <a:endParaRPr lang="en-US" dirty="0">
              <a:solidFill>
                <a:srgbClr val="605F62"/>
              </a:solidFill>
            </a:endParaRPr>
          </a:p>
        </p:txBody>
      </p:sp>
      <p:sp>
        <p:nvSpPr>
          <p:cNvPr id="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66997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gradFill flip="none" rotWithShape="1">
          <a:gsLst>
            <a:gs pos="0">
              <a:srgbClr val="514689"/>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4"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9" name="Date Placeholder 6"/>
          <p:cNvSpPr>
            <a:spLocks noGrp="1"/>
          </p:cNvSpPr>
          <p:nvPr>
            <p:ph type="dt" sz="half" idx="10"/>
          </p:nvPr>
        </p:nvSpPr>
        <p:spPr bwMode="gray">
          <a:xfrm>
            <a:off x="9141059" y="6044750"/>
            <a:ext cx="1930400" cy="224367"/>
          </a:xfrm>
          <a:prstGeom prst="rect">
            <a:avLst/>
          </a:prstGeom>
        </p:spPr>
        <p:txBody>
          <a:bodyPr/>
          <a:lstStyle>
            <a:lvl1pPr algn="r">
              <a:defRPr>
                <a:solidFill>
                  <a:schemeClr val="bg1"/>
                </a:solidFill>
              </a:defRPr>
            </a:lvl1pPr>
          </a:lstStyle>
          <a:p>
            <a:fld id="{88E93591-0285-4FE4-9799-FB464258CB79}" type="datetime1">
              <a:rPr lang="en-US" smtClean="0">
                <a:solidFill>
                  <a:prstClr val="white"/>
                </a:solidFill>
              </a:rPr>
              <a:t>8/28/2020</a:t>
            </a:fld>
            <a:endParaRPr lang="bg-BG" dirty="0">
              <a:solidFill>
                <a:prstClr val="white"/>
              </a:solidFill>
            </a:endParaRPr>
          </a:p>
        </p:txBody>
      </p:sp>
      <p:sp>
        <p:nvSpPr>
          <p:cNvPr id="10" name="Footer Placeholder 7"/>
          <p:cNvSpPr>
            <a:spLocks noGrp="1"/>
          </p:cNvSpPr>
          <p:nvPr>
            <p:ph type="ftr" sz="quarter" idx="11"/>
          </p:nvPr>
        </p:nvSpPr>
        <p:spPr bwMode="gray">
          <a:xfrm>
            <a:off x="4162659" y="6386280"/>
            <a:ext cx="6908800" cy="308355"/>
          </a:xfrm>
          <a:prstGeom prst="rect">
            <a:avLst/>
          </a:prstGeom>
        </p:spPr>
        <p:txBody>
          <a:bodyPr/>
          <a:lstStyle>
            <a:lvl1pPr>
              <a:defRPr>
                <a:solidFill>
                  <a:schemeClr val="bg1"/>
                </a:solidFill>
              </a:defRPr>
            </a:lvl1pPr>
          </a:lstStyle>
          <a:p>
            <a:r>
              <a:rPr lang="en-US" smtClean="0">
                <a:solidFill>
                  <a:prstClr val="white"/>
                </a:solidFill>
              </a:rPr>
              <a:t>Presentation or Section Title</a:t>
            </a:r>
            <a:endParaRPr lang="en-US">
              <a:solidFill>
                <a:prstClr val="white"/>
              </a:solidFill>
            </a:endParaRPr>
          </a:p>
        </p:txBody>
      </p:sp>
      <p:sp>
        <p:nvSpPr>
          <p:cNvPr id="11" name="Slide Number Placeholder 8"/>
          <p:cNvSpPr>
            <a:spLocks noGrp="1"/>
          </p:cNvSpPr>
          <p:nvPr>
            <p:ph type="sldNum" sz="quarter" idx="12"/>
          </p:nvPr>
        </p:nvSpPr>
        <p:spPr bwMode="gray">
          <a:xfrm>
            <a:off x="11074399" y="6376319"/>
            <a:ext cx="462327" cy="308355"/>
          </a:xfrm>
          <a:prstGeom prst="rect">
            <a:avLst/>
          </a:prstGeom>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16" name="Title 1"/>
          <p:cNvSpPr>
            <a:spLocks noGrp="1"/>
          </p:cNvSpPr>
          <p:nvPr>
            <p:ph type="ctrTitle" hasCustomPrompt="1"/>
          </p:nvPr>
        </p:nvSpPr>
        <p:spPr bwMode="gray">
          <a:xfrm>
            <a:off x="1429994" y="2757255"/>
            <a:ext cx="8996397" cy="1168439"/>
          </a:xfrm>
          <a:prstGeom prst="rect">
            <a:avLst/>
          </a:prstGeom>
        </p:spPr>
        <p:txBody>
          <a:bodyPr rIns="0" bIns="0" anchor="b" anchorCtr="0"/>
          <a:lstStyle>
            <a:lvl1pPr>
              <a:lnSpc>
                <a:spcPct val="90000"/>
              </a:lnSpc>
              <a:defRPr sz="5333" b="0">
                <a:solidFill>
                  <a:schemeClr val="bg1"/>
                </a:solidFill>
              </a:defRPr>
            </a:lvl1pPr>
          </a:lstStyle>
          <a:p>
            <a:r>
              <a:rPr lang="en-US" dirty="0" smtClean="0"/>
              <a:t>Document Title</a:t>
            </a:r>
            <a:endParaRPr lang="en-US" dirty="0"/>
          </a:p>
        </p:txBody>
      </p:sp>
      <p:sp>
        <p:nvSpPr>
          <p:cNvPr id="17" name="Subtitle 2"/>
          <p:cNvSpPr>
            <a:spLocks noGrp="1"/>
          </p:cNvSpPr>
          <p:nvPr>
            <p:ph type="subTitle" idx="1" hasCustomPrompt="1"/>
          </p:nvPr>
        </p:nvSpPr>
        <p:spPr bwMode="gray">
          <a:xfrm>
            <a:off x="1468256" y="3993687"/>
            <a:ext cx="8966819" cy="914400"/>
          </a:xfrm>
          <a:prstGeom prst="rect">
            <a:avLst/>
          </a:prstGeom>
        </p:spPr>
        <p:txBody>
          <a:bodyPr/>
          <a:lstStyle>
            <a:lvl1pPr marL="0" indent="0" algn="l">
              <a:lnSpc>
                <a:spcPct val="90000"/>
              </a:lnSpc>
              <a:spcBef>
                <a:spcPts val="0"/>
              </a:spcBef>
              <a:buNone/>
              <a:defRPr sz="3200"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Document Title</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1291" y="6356491"/>
            <a:ext cx="2286685" cy="341824"/>
          </a:xfrm>
          <a:prstGeom prst="rect">
            <a:avLst/>
          </a:prstGeom>
        </p:spPr>
      </p:pic>
    </p:spTree>
    <p:extLst>
      <p:ext uri="{BB962C8B-B14F-4D97-AF65-F5344CB8AC3E}">
        <p14:creationId xmlns:p14="http://schemas.microsoft.com/office/powerpoint/2010/main" val="139488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2908" r="22657"/>
          <a:stretch/>
        </p:blipFill>
        <p:spPr>
          <a:xfrm>
            <a:off x="1645920" y="-43315"/>
            <a:ext cx="10546081" cy="6934092"/>
          </a:xfrm>
          <a:prstGeom prst="rect">
            <a:avLst/>
          </a:prstGeom>
        </p:spPr>
      </p:pic>
      <p:sp>
        <p:nvSpPr>
          <p:cNvPr id="14" name="Freeform 13"/>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514689"/>
              </a:solidFill>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
        <p:nvSpPr>
          <p:cNvPr id="16"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7"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808716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00796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Presentation or Section Title</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03BFF00-5099-481E-A0A1-43729A2B21EE}" type="datetime1">
              <a:rPr lang="en-US" smtClean="0"/>
              <a:t>8/28/2020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26164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Presentation or Section Title</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4B0D4A2-D124-46AC-B813-F59A8169EC24}" type="datetime1">
              <a:rPr lang="en-US" smtClean="0"/>
              <a:t>8/28/2020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9237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A1ABCE"/>
          </a:solidFill>
        </p:spPr>
        <p:txBody>
          <a:bodyPr wrap="square" lIns="0" tIns="0" rIns="0" bIns="0" rtlCol="0"/>
          <a:lstStyle/>
          <a:p>
            <a:endParaRPr sz="1200"/>
          </a:p>
        </p:txBody>
      </p:sp>
      <p:sp>
        <p:nvSpPr>
          <p:cNvPr id="17" name="bk object 17"/>
          <p:cNvSpPr/>
          <p:nvPr/>
        </p:nvSpPr>
        <p:spPr>
          <a:xfrm>
            <a:off x="698043" y="0"/>
            <a:ext cx="10820400" cy="1803400"/>
          </a:xfrm>
          <a:custGeom>
            <a:avLst/>
            <a:gdLst/>
            <a:ahLst/>
            <a:cxnLst/>
            <a:rect l="l" t="t" r="r" b="b"/>
            <a:pathLst>
              <a:path w="16230600" h="2705100">
                <a:moveTo>
                  <a:pt x="0" y="0"/>
                </a:moveTo>
                <a:lnTo>
                  <a:pt x="16230600" y="0"/>
                </a:lnTo>
                <a:lnTo>
                  <a:pt x="16230600" y="2705100"/>
                </a:lnTo>
                <a:lnTo>
                  <a:pt x="0" y="2705100"/>
                </a:lnTo>
                <a:lnTo>
                  <a:pt x="0" y="0"/>
                </a:lnTo>
                <a:close/>
              </a:path>
            </a:pathLst>
          </a:custGeom>
          <a:solidFill>
            <a:srgbClr val="FFFFFF"/>
          </a:solidFill>
        </p:spPr>
        <p:txBody>
          <a:bodyPr wrap="square" lIns="0" tIns="0" rIns="0" bIns="0" rtlCol="0"/>
          <a:lstStyle/>
          <a:p>
            <a:endParaRPr sz="1200"/>
          </a:p>
        </p:txBody>
      </p:sp>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Presentation or Section Title</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BB85DEE-0012-43A8-9F5A-B880C2319500}" type="datetime1">
              <a:rPr lang="en-US" smtClean="0"/>
              <a:t>8/28/2020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3023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Presentation or Section Title</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6E5189D9-C98A-42E3-940E-CC492E882209}" type="datetime1">
              <a:rPr lang="en-US" smtClean="0"/>
              <a:t>8/28/2020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368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Presentation or Section Title</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7863560-0686-499C-8FB2-8ADF4AF00273}" type="datetime1">
              <a:rPr lang="en-US" smtClean="0"/>
              <a:t>8/28/2020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40454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4">
    <p:spTree>
      <p:nvGrpSpPr>
        <p:cNvPr id="1" name=""/>
        <p:cNvGrpSpPr/>
        <p:nvPr/>
      </p:nvGrpSpPr>
      <p:grpSpPr>
        <a:xfrm>
          <a:off x="0" y="0"/>
          <a:ext cx="0" cy="0"/>
          <a:chOff x="0" y="0"/>
          <a:chExt cx="0" cy="0"/>
        </a:xfrm>
      </p:grpSpPr>
      <p:pic>
        <p:nvPicPr>
          <p:cNvPr id="2" name="Picture 1" descr="Cadence image1rgb 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6" y="0"/>
            <a:ext cx="12159575" cy="6858000"/>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514689"/>
              </a:solidFill>
            </a:endParaRPr>
          </a:p>
        </p:txBody>
      </p:sp>
      <p:sp>
        <p:nvSpPr>
          <p:cNvPr id="10"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152507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27823"/>
          <a:stretch/>
        </p:blipFill>
        <p:spPr>
          <a:xfrm>
            <a:off x="2628664" y="-43316"/>
            <a:ext cx="9563336" cy="6934093"/>
          </a:xfrm>
          <a:prstGeom prst="rect">
            <a:avLst/>
          </a:prstGeom>
        </p:spPr>
      </p:pic>
      <p:sp>
        <p:nvSpPr>
          <p:cNvPr id="8" name="Freeform 7"/>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287950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26543" y="-43317"/>
            <a:ext cx="9083037" cy="6974621"/>
          </a:xfrm>
          <a:prstGeom prst="rect">
            <a:avLst/>
          </a:prstGeom>
        </p:spPr>
      </p:pic>
      <p:sp>
        <p:nvSpPr>
          <p:cNvPr id="8" name="Freeform 7"/>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385" y="423416"/>
            <a:ext cx="3318337" cy="619053"/>
          </a:xfrm>
          <a:prstGeom prst="rect">
            <a:avLst/>
          </a:prstGeom>
        </p:spPr>
      </p:pic>
      <p:sp>
        <p:nvSpPr>
          <p:cNvPr id="13"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359504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6">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1" r="30650" b="20673"/>
          <a:stretch/>
        </p:blipFill>
        <p:spPr>
          <a:xfrm>
            <a:off x="661299" y="-42636"/>
            <a:ext cx="11530701" cy="6900637"/>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2385" y="423416"/>
            <a:ext cx="3318337" cy="619053"/>
          </a:xfrm>
          <a:prstGeom prst="rect">
            <a:avLst/>
          </a:prstGeom>
        </p:spPr>
      </p:pic>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288819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7">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34817" y="-56448"/>
            <a:ext cx="9404664" cy="6959939"/>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1211356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9">
    <p:spTree>
      <p:nvGrpSpPr>
        <p:cNvPr id="1" name=""/>
        <p:cNvGrpSpPr/>
        <p:nvPr/>
      </p:nvGrpSpPr>
      <p:grpSpPr>
        <a:xfrm>
          <a:off x="0" y="0"/>
          <a:ext cx="0" cy="0"/>
          <a:chOff x="0" y="0"/>
          <a:chExt cx="0" cy="0"/>
        </a:xfrm>
      </p:grpSpPr>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386141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Your Photo">
    <p:bg>
      <p:bgPr>
        <a:gradFill flip="none" rotWithShape="1">
          <a:gsLst>
            <a:gs pos="0">
              <a:schemeClr val="tx2"/>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0" name="TextBox 9"/>
          <p:cNvSpPr txBox="1"/>
          <p:nvPr userDrawn="1"/>
        </p:nvSpPr>
        <p:spPr>
          <a:xfrm>
            <a:off x="12293600" y="1169739"/>
            <a:ext cx="2189949" cy="4316661"/>
          </a:xfrm>
          <a:prstGeom prst="rect">
            <a:avLst/>
          </a:prstGeom>
          <a:solidFill>
            <a:schemeClr val="tx1">
              <a:lumMod val="60000"/>
              <a:lumOff val="40000"/>
            </a:schemeClr>
          </a:solidFill>
        </p:spPr>
        <p:txBody>
          <a:bodyPr wrap="square" lIns="0" tIns="0" rIns="0" bIns="0" rtlCol="0">
            <a:noAutofit/>
          </a:bodyPr>
          <a:lstStyle/>
          <a:p>
            <a:pPr>
              <a:lnSpc>
                <a:spcPct val="90000"/>
              </a:lnSpc>
              <a:spcBef>
                <a:spcPts val="800"/>
              </a:spcBef>
            </a:pPr>
            <a:r>
              <a:rPr lang="en-US" sz="1600" spc="-67" dirty="0" smtClean="0">
                <a:solidFill>
                  <a:schemeClr val="bg1"/>
                </a:solidFill>
              </a:rPr>
              <a:t>How to put in your own Photo:</a:t>
            </a:r>
          </a:p>
          <a:p>
            <a:pPr>
              <a:lnSpc>
                <a:spcPct val="90000"/>
              </a:lnSpc>
              <a:spcBef>
                <a:spcPts val="800"/>
              </a:spcBef>
            </a:pPr>
            <a:r>
              <a:rPr lang="en-US" sz="1600" spc="-67" dirty="0" smtClean="0">
                <a:solidFill>
                  <a:schemeClr val="bg1"/>
                </a:solidFill>
              </a:rPr>
              <a:t>Go to ‘View-Slide Master’</a:t>
            </a:r>
          </a:p>
          <a:p>
            <a:pPr>
              <a:lnSpc>
                <a:spcPct val="90000"/>
              </a:lnSpc>
              <a:spcBef>
                <a:spcPts val="800"/>
              </a:spcBef>
            </a:pPr>
            <a:r>
              <a:rPr lang="en-US" sz="1600" spc="-67" dirty="0" smtClean="0">
                <a:solidFill>
                  <a:schemeClr val="bg1"/>
                </a:solidFill>
              </a:rPr>
              <a:t>Go to ‘Insert-Picture’</a:t>
            </a:r>
          </a:p>
          <a:p>
            <a:pPr>
              <a:lnSpc>
                <a:spcPct val="90000"/>
              </a:lnSpc>
              <a:spcBef>
                <a:spcPts val="800"/>
              </a:spcBef>
            </a:pPr>
            <a:r>
              <a:rPr lang="en-US" sz="1600" spc="-67" dirty="0" smtClean="0">
                <a:solidFill>
                  <a:schemeClr val="bg1"/>
                </a:solidFill>
              </a:rPr>
              <a:t>Browse to the</a:t>
            </a:r>
            <a:r>
              <a:rPr lang="en-US" sz="1600" spc="-67" baseline="0" dirty="0" smtClean="0">
                <a:solidFill>
                  <a:schemeClr val="bg1"/>
                </a:solidFill>
              </a:rPr>
              <a:t> image you would like to place. Image should be 1024x768, 1200x900, or other 4:3 aspect ratio</a:t>
            </a:r>
          </a:p>
          <a:p>
            <a:pPr>
              <a:lnSpc>
                <a:spcPct val="90000"/>
              </a:lnSpc>
              <a:spcBef>
                <a:spcPts val="800"/>
              </a:spcBef>
            </a:pPr>
            <a:r>
              <a:rPr lang="en-US" sz="1600" spc="-67" dirty="0" smtClean="0">
                <a:solidFill>
                  <a:schemeClr val="bg1"/>
                </a:solidFill>
              </a:rPr>
              <a:t>Select image and click OK</a:t>
            </a:r>
          </a:p>
          <a:p>
            <a:pPr>
              <a:lnSpc>
                <a:spcPct val="90000"/>
              </a:lnSpc>
              <a:spcBef>
                <a:spcPts val="800"/>
              </a:spcBef>
            </a:pPr>
            <a:r>
              <a:rPr lang="en-US" sz="1600" spc="-67" dirty="0" smtClean="0">
                <a:solidFill>
                  <a:schemeClr val="bg1"/>
                </a:solidFill>
              </a:rPr>
              <a:t>Scale to full screen size if necessary.</a:t>
            </a:r>
          </a:p>
          <a:p>
            <a:pPr>
              <a:lnSpc>
                <a:spcPct val="90000"/>
              </a:lnSpc>
              <a:spcBef>
                <a:spcPts val="800"/>
              </a:spcBef>
            </a:pPr>
            <a:r>
              <a:rPr lang="en-US" sz="1600" spc="-67" dirty="0" smtClean="0">
                <a:solidFill>
                  <a:schemeClr val="bg1"/>
                </a:solidFill>
              </a:rPr>
              <a:t>Click image, go</a:t>
            </a:r>
            <a:r>
              <a:rPr lang="en-US" sz="1600" spc="-67" baseline="0" dirty="0" smtClean="0">
                <a:solidFill>
                  <a:schemeClr val="bg1"/>
                </a:solidFill>
              </a:rPr>
              <a:t> to ‘Format-</a:t>
            </a:r>
            <a:r>
              <a:rPr lang="en-US" sz="1600" spc="-67" dirty="0" smtClean="0">
                <a:solidFill>
                  <a:schemeClr val="bg1"/>
                </a:solidFill>
              </a:rPr>
              <a:t>Send to Back’</a:t>
            </a:r>
          </a:p>
          <a:p>
            <a:pPr>
              <a:lnSpc>
                <a:spcPct val="90000"/>
              </a:lnSpc>
              <a:spcBef>
                <a:spcPts val="800"/>
              </a:spcBef>
            </a:pPr>
            <a:r>
              <a:rPr lang="en-US" sz="1600" spc="-67" dirty="0" smtClean="0">
                <a:solidFill>
                  <a:schemeClr val="bg1"/>
                </a:solidFill>
              </a:rPr>
              <a:t>Go to ‘View-Normal’ to return to slides</a:t>
            </a:r>
          </a:p>
        </p:txBody>
      </p:sp>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359540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1467472" y="168284"/>
            <a:ext cx="9546576" cy="1016000"/>
          </a:xfrm>
          <a:prstGeom prst="rect">
            <a:avLst/>
          </a:prstGeom>
        </p:spPr>
        <p:txBody>
          <a:bodyPr vert="horz" lIns="0" tIns="0" rIns="91440" bIns="45720" rtlCol="0" anchor="b">
            <a:noAutofit/>
          </a:bodyPr>
          <a:lstStyle/>
          <a:p>
            <a:r>
              <a:rPr lang="en-US" dirty="0" smtClean="0"/>
              <a:t>Click to edit Master title style</a:t>
            </a:r>
            <a:endParaRPr lang="en-US" dirty="0"/>
          </a:p>
        </p:txBody>
      </p:sp>
      <p:sp>
        <p:nvSpPr>
          <p:cNvPr id="15" name="Text Placeholder 2"/>
          <p:cNvSpPr>
            <a:spLocks noGrp="1"/>
          </p:cNvSpPr>
          <p:nvPr>
            <p:ph type="body" idx="1"/>
          </p:nvPr>
        </p:nvSpPr>
        <p:spPr>
          <a:xfrm>
            <a:off x="1243479" y="2033045"/>
            <a:ext cx="9800452" cy="3971939"/>
          </a:xfrm>
          <a:prstGeom prst="rect">
            <a:avLst/>
          </a:prstGeom>
        </p:spPr>
        <p:txBody>
          <a:bodyPr vert="horz" lIns="0" tIns="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Date Placeholder 3"/>
          <p:cNvSpPr>
            <a:spLocks noGrp="1"/>
          </p:cNvSpPr>
          <p:nvPr>
            <p:ph type="dt" sz="half" idx="2"/>
          </p:nvPr>
        </p:nvSpPr>
        <p:spPr>
          <a:xfrm>
            <a:off x="3675887" y="6445093"/>
            <a:ext cx="1133856" cy="224367"/>
          </a:xfrm>
          <a:prstGeom prst="rect">
            <a:avLst/>
          </a:prstGeom>
        </p:spPr>
        <p:txBody>
          <a:bodyPr vert="horz" wrap="none" lIns="0" tIns="0" rIns="0" bIns="0" rtlCol="0" anchor="b"/>
          <a:lstStyle>
            <a:lvl1pPr>
              <a:defRPr lang="en-US" sz="1067" smtClean="0"/>
            </a:lvl1pPr>
          </a:lstStyle>
          <a:p>
            <a:fld id="{2DE210CE-FA47-401E-B461-C157D41C1DC1}" type="datetime1">
              <a:rPr lang="en-US" smtClean="0"/>
              <a:t>8/28/2020</a:t>
            </a:fld>
            <a:endParaRPr lang="en-US" dirty="0"/>
          </a:p>
        </p:txBody>
      </p:sp>
      <p:sp>
        <p:nvSpPr>
          <p:cNvPr id="17" name="Footer Placeholder 4"/>
          <p:cNvSpPr>
            <a:spLocks noGrp="1"/>
          </p:cNvSpPr>
          <p:nvPr>
            <p:ph type="ftr" sz="quarter" idx="3"/>
          </p:nvPr>
        </p:nvSpPr>
        <p:spPr>
          <a:xfrm>
            <a:off x="5157907" y="6382711"/>
            <a:ext cx="5913551" cy="308355"/>
          </a:xfrm>
          <a:prstGeom prst="rect">
            <a:avLst/>
          </a:prstGeom>
        </p:spPr>
        <p:txBody>
          <a:bodyPr vert="horz" lIns="0" tIns="0" rIns="0" bIns="0" rtlCol="0" anchor="b"/>
          <a:lstStyle>
            <a:lvl1pPr algn="r">
              <a:defRPr sz="1867">
                <a:solidFill>
                  <a:schemeClr val="tx1"/>
                </a:solidFill>
              </a:defRPr>
            </a:lvl1pPr>
          </a:lstStyle>
          <a:p>
            <a:r>
              <a:rPr lang="en-US" smtClean="0">
                <a:solidFill>
                  <a:srgbClr val="605F62"/>
                </a:solidFill>
              </a:rPr>
              <a:t>Presentation or Section Title</a:t>
            </a:r>
            <a:endParaRPr lang="en-US" dirty="0">
              <a:solidFill>
                <a:srgbClr val="605F62"/>
              </a:solidFill>
            </a:endParaRPr>
          </a:p>
        </p:txBody>
      </p:sp>
      <p:sp>
        <p:nvSpPr>
          <p:cNvPr id="18" name="Slide Number Placeholder 5"/>
          <p:cNvSpPr>
            <a:spLocks noGrp="1"/>
          </p:cNvSpPr>
          <p:nvPr>
            <p:ph type="sldNum" sz="quarter" idx="4"/>
          </p:nvPr>
        </p:nvSpPr>
        <p:spPr>
          <a:xfrm>
            <a:off x="11074399" y="6382712"/>
            <a:ext cx="462327" cy="308355"/>
          </a:xfrm>
          <a:prstGeom prst="rect">
            <a:avLst/>
          </a:prstGeom>
        </p:spPr>
        <p:txBody>
          <a:bodyPr vert="horz" wrap="none" lIns="0" tIns="0" rIns="0" bIns="0" rtlCol="0" anchor="b"/>
          <a:lstStyle>
            <a:lvl1pPr algn="r">
              <a:defRPr sz="1867">
                <a:solidFill>
                  <a:schemeClr val="accent2"/>
                </a:solidFill>
              </a:defRPr>
            </a:lvl1pPr>
          </a:lstStyle>
          <a:p>
            <a:fld id="{0D558541-60C9-42A2-8392-FF12533A6B7A}" type="slidenum">
              <a:rPr lang="en-US" smtClean="0"/>
              <a:pPr/>
              <a:t>‹#›</a:t>
            </a:fld>
            <a:endParaRPr lang="en-US" dirty="0"/>
          </a:p>
        </p:txBody>
      </p:sp>
      <p:pic>
        <p:nvPicPr>
          <p:cNvPr id="4" name="Picture 3" descr="PPT-RGB-Shapes1.ai"/>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440264" y="507101"/>
            <a:ext cx="2096163" cy="732972"/>
          </a:xfrm>
          <a:prstGeom prst="rect">
            <a:avLst/>
          </a:prstGeom>
        </p:spPr>
      </p:pic>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943217" y="6328494"/>
            <a:ext cx="2384508" cy="452796"/>
          </a:xfrm>
          <a:prstGeom prst="rect">
            <a:avLst/>
          </a:prstGeom>
        </p:spPr>
      </p:pic>
    </p:spTree>
    <p:extLst>
      <p:ext uri="{BB962C8B-B14F-4D97-AF65-F5344CB8AC3E}">
        <p14:creationId xmlns:p14="http://schemas.microsoft.com/office/powerpoint/2010/main" val="3823137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609585" rtl="0" eaLnBrk="1" latinLnBrk="0" hangingPunct="1">
        <a:lnSpc>
          <a:spcPct val="90000"/>
        </a:lnSpc>
        <a:spcBef>
          <a:spcPct val="0"/>
        </a:spcBef>
        <a:buNone/>
        <a:tabLst/>
        <a:defRPr sz="3733" kern="1200">
          <a:solidFill>
            <a:schemeClr val="tx2"/>
          </a:solidFill>
          <a:latin typeface="+mj-lt"/>
          <a:ea typeface="+mj-ea"/>
          <a:cs typeface="+mj-cs"/>
        </a:defRPr>
      </a:lvl1pPr>
    </p:titleStyle>
    <p:bodyStyle>
      <a:lvl1pPr marL="232828" indent="-232828" algn="l" defTabSz="609585" rtl="0" eaLnBrk="1" latinLnBrk="0" hangingPunct="1">
        <a:spcBef>
          <a:spcPct val="20000"/>
        </a:spcBef>
        <a:buClr>
          <a:schemeClr val="accent1"/>
        </a:buClr>
        <a:buFont typeface="Arial"/>
        <a:buChar char="•"/>
        <a:defRPr sz="2267" kern="1200">
          <a:solidFill>
            <a:schemeClr val="tx1"/>
          </a:solidFill>
          <a:latin typeface="+mn-lt"/>
          <a:ea typeface="+mn-ea"/>
          <a:cs typeface="+mn-cs"/>
        </a:defRPr>
      </a:lvl1pPr>
      <a:lvl2pPr marL="537620" indent="-304792" algn="l" defTabSz="609585" rtl="0" eaLnBrk="1" latinLnBrk="0" hangingPunct="1">
        <a:spcBef>
          <a:spcPct val="20000"/>
        </a:spcBef>
        <a:buSzPct val="80000"/>
        <a:buFont typeface="Lucida Grande"/>
        <a:buChar char="-"/>
        <a:defRPr sz="2267" kern="1200">
          <a:solidFill>
            <a:schemeClr val="tx1"/>
          </a:solidFill>
          <a:latin typeface="+mn-lt"/>
          <a:ea typeface="+mn-ea"/>
          <a:cs typeface="+mn-cs"/>
        </a:defRPr>
      </a:lvl2pPr>
      <a:lvl3pPr marL="840296" indent="-232828" algn="l" defTabSz="609585" rtl="0" eaLnBrk="1" latinLnBrk="0" hangingPunct="1">
        <a:spcBef>
          <a:spcPct val="20000"/>
        </a:spcBef>
        <a:buFont typeface="Arial"/>
        <a:buChar char="•"/>
        <a:defRPr sz="1867" kern="1200">
          <a:solidFill>
            <a:schemeClr val="tx1"/>
          </a:solidFill>
          <a:latin typeface="+mn-lt"/>
          <a:ea typeface="+mn-ea"/>
          <a:cs typeface="+mn-cs"/>
        </a:defRPr>
      </a:lvl3pPr>
      <a:lvl4pPr marL="1145089" indent="-234945" algn="l" defTabSz="609585" rtl="0" eaLnBrk="1" latinLnBrk="0" hangingPunct="1">
        <a:spcBef>
          <a:spcPct val="20000"/>
        </a:spcBef>
        <a:buFont typeface="Arial"/>
        <a:buChar char="•"/>
        <a:defRPr sz="1867" kern="1200">
          <a:solidFill>
            <a:schemeClr val="tx1"/>
          </a:solidFill>
          <a:latin typeface="+mn-lt"/>
          <a:ea typeface="+mn-ea"/>
          <a:cs typeface="+mn-cs"/>
        </a:defRPr>
      </a:lvl4pPr>
      <a:lvl5pPr marL="1367332" indent="-222245"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1007968"/>
          </a:xfrm>
          <a:prstGeom prst="rect">
            <a:avLst/>
          </a:prstGeom>
        </p:spPr>
        <p:txBody>
          <a:bodyPr wrap="square" lIns="0" tIns="0" rIns="0" bIns="0">
            <a:spAutoFit/>
          </a:bodyPr>
          <a:lstStyle>
            <a:lvl1pPr>
              <a:defRPr sz="6550" b="0" i="0">
                <a:solidFill>
                  <a:schemeClr val="bg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r>
              <a:rPr lang="en-US" smtClean="0"/>
              <a:t>Presentation or Section Title</a:t>
            </a:r>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62C77BF4-B066-4E3E-99C6-2E0C14D5EB56}" type="datetime1">
              <a:rPr lang="en-US" smtClean="0"/>
              <a:t>8/28/2020</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016835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tmp"/></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tmp"/></Relationships>
</file>

<file path=ppt/slides/_rels/slide1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2.tmp"/><Relationship Id="rId5" Type="http://schemas.openxmlformats.org/officeDocument/2006/relationships/image" Target="../media/image39.png"/><Relationship Id="rId4" Type="http://schemas.openxmlformats.org/officeDocument/2006/relationships/image" Target="../media/image41.tmp"/></Relationships>
</file>

<file path=ppt/slides/_rels/slide1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48.tmp"/><Relationship Id="rId4" Type="http://schemas.openxmlformats.org/officeDocument/2006/relationships/image" Target="../media/image47.tmp"/></Relationships>
</file>

<file path=ppt/slides/_rels/slide1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51.tmp"/></Relationships>
</file>

<file path=ppt/slides/_rels/slide1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53.tmp"/></Relationships>
</file>

<file path=ppt/slides/_rels/slide1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5.tmp"/></Relationships>
</file>

<file path=ppt/slides/_rels/slide19.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github.com/stkenny/grefine-rdf-extension/releases/download/v1.2.1-orefine-3.3/rdf-extension-1.2.1-orefine-3.3.zip" TargetMode="External"/><Relationship Id="rId5" Type="http://schemas.openxmlformats.org/officeDocument/2006/relationships/hyperlink" Target="https://github.com/stkenny/grefine-rdf-extension/blob/orefine/README.md" TargetMode="Externa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62.tmp"/></Relationships>
</file>

<file path=ppt/slides/_rels/slide22.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64.tmp"/></Relationships>
</file>

<file path=ppt/slides/_rels/slide23.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s://stackoverflow.com/questions/49677016/transposing-rows-in-openrefine" TargetMode="Externa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hyperlink" Target="https://programminghistorian.org/en/lessons/cleaning-data-with-openrefine" TargetMode="External"/><Relationship Id="rId3" Type="http://schemas.openxmlformats.org/officeDocument/2006/relationships/hyperlink" Target="https://www.it.northwestern.edu/supportcenter/" TargetMode="External"/><Relationship Id="rId7" Type="http://schemas.openxmlformats.org/officeDocument/2006/relationships/hyperlink" Target="http://www.meanboyfriend.com/overdue_ideas/tag/openrefine/?orderby=date&amp;order=ASC" TargetMode="External"/><Relationship Id="rId2" Type="http://schemas.openxmlformats.org/officeDocument/2006/relationships/hyperlink" Target="https://github.com/OpenRefine/OpenRefine/wiki/FAQ:-Allocate-More-Memory" TargetMode="External"/><Relationship Id="rId1" Type="http://schemas.openxmlformats.org/officeDocument/2006/relationships/slideLayout" Target="../slideLayouts/slideLayout16.xml"/><Relationship Id="rId6" Type="http://schemas.openxmlformats.org/officeDocument/2006/relationships/hyperlink" Target="https://www.youtube.com/watch?v=B70J_H_zAWM" TargetMode="External"/><Relationship Id="rId5" Type="http://schemas.openxmlformats.org/officeDocument/2006/relationships/hyperlink" Target="http://openrefine.org/download.html" TargetMode="External"/><Relationship Id="rId4" Type="http://schemas.openxmlformats.org/officeDocument/2006/relationships/hyperlink" Target="https://www.feinberg.northwestern.edu/it/" TargetMode="External"/><Relationship Id="rId9" Type="http://schemas.openxmlformats.org/officeDocument/2006/relationships/hyperlink" Target="http://thomaspadilla.org/datapre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s.github.io/meshrdf/sparql-and-uri-requests" TargetMode="External"/><Relationship Id="rId2" Type="http://schemas.openxmlformats.org/officeDocument/2006/relationships/hyperlink" Target="https://guides.library.illinois.edu/openrefine/joiningprojects" TargetMode="External"/><Relationship Id="rId1" Type="http://schemas.openxmlformats.org/officeDocument/2006/relationships/slideLayout" Target="../slideLayouts/slideLayout16.xml"/><Relationship Id="rId6" Type="http://schemas.openxmlformats.org/officeDocument/2006/relationships/hyperlink" Target="https://www.freepik.com/free-photo/old-files_1012333.htm" TargetMode="External"/><Relationship Id="rId5" Type="http://schemas.openxmlformats.org/officeDocument/2006/relationships/hyperlink" Target="https://github.com/saragon02/Class_materials" TargetMode="External"/><Relationship Id="rId4" Type="http://schemas.openxmlformats.org/officeDocument/2006/relationships/hyperlink" Target="https://www.cpsc.gov/cgibin/NEISSQuery/home.aspx"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openrefine.org/"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hyperlink" Target="https://drive.google.com/file/d/1IGBps15J-_9do2EULZKJGYRCpWZodzc-/view?usp=sharing" TargetMode="External"/><Relationship Id="rId4" Type="http://schemas.openxmlformats.org/officeDocument/2006/relationships/hyperlink" Target="https://drive.google.com/file/d/1yoCmjy-EFroMV7M5UL9RwDYYTKAfYHbS/view?usp=shar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tmp"/><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tmp"/><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7.tmp"/><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2.tmp"/><Relationship Id="rId5" Type="http://schemas.openxmlformats.org/officeDocument/2006/relationships/image" Target="../media/image31.tmp"/><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a:noFill/>
        </p:spPr>
        <p:txBody>
          <a:bodyPr/>
          <a:lstStyle/>
          <a:p>
            <a:fld id="{B6F15528-21DE-4FAA-801E-634DDDAF4B2B}" type="slidenum">
              <a:rPr lang="en-US" smtClean="0"/>
              <a:t>1</a:t>
            </a:fld>
            <a:endParaRPr lang="en-US" dirty="0"/>
          </a:p>
        </p:txBody>
      </p:sp>
      <p:sp>
        <p:nvSpPr>
          <p:cNvPr id="2" name="object 2"/>
          <p:cNvSpPr txBox="1">
            <a:spLocks noGrp="1"/>
          </p:cNvSpPr>
          <p:nvPr>
            <p:ph type="title"/>
          </p:nvPr>
        </p:nvSpPr>
        <p:spPr>
          <a:xfrm>
            <a:off x="622996" y="327660"/>
            <a:ext cx="10912676" cy="1240938"/>
          </a:xfrm>
          <a:prstGeom prst="rect">
            <a:avLst/>
          </a:prstGeom>
        </p:spPr>
        <p:txBody>
          <a:bodyPr vert="horz" wrap="square" lIns="0" tIns="9737" rIns="0" bIns="0" rtlCol="0">
            <a:spAutoFit/>
          </a:bodyPr>
          <a:lstStyle/>
          <a:p>
            <a:pPr algn="ctr"/>
            <a:r>
              <a:rPr lang="en-US" sz="4000" b="1" dirty="0" smtClean="0">
                <a:solidFill>
                  <a:schemeClr val="tx1"/>
                </a:solidFill>
              </a:rPr>
              <a:t>Essential </a:t>
            </a:r>
            <a:r>
              <a:rPr lang="en-US" sz="4000" b="1" dirty="0" smtClean="0">
                <a:solidFill>
                  <a:schemeClr val="tx1"/>
                </a:solidFill>
              </a:rPr>
              <a:t>Spreadsheet Data Cleaning with </a:t>
            </a:r>
            <a:r>
              <a:rPr lang="en-US" sz="4000" b="1" dirty="0" err="1" smtClean="0">
                <a:solidFill>
                  <a:schemeClr val="tx1"/>
                </a:solidFill>
              </a:rPr>
              <a:t>OpenRefine</a:t>
            </a:r>
            <a:endParaRPr lang="en-US" sz="3600" dirty="0">
              <a:solidFill>
                <a:schemeClr val="tx1"/>
              </a:solidFill>
            </a:endParaRPr>
          </a:p>
        </p:txBody>
      </p:sp>
      <p:sp>
        <p:nvSpPr>
          <p:cNvPr id="3" name="object 3"/>
          <p:cNvSpPr txBox="1"/>
          <p:nvPr/>
        </p:nvSpPr>
        <p:spPr>
          <a:xfrm>
            <a:off x="6635745" y="3178578"/>
            <a:ext cx="3605953" cy="815673"/>
          </a:xfrm>
          <a:prstGeom prst="rect">
            <a:avLst/>
          </a:prstGeom>
        </p:spPr>
        <p:txBody>
          <a:bodyPr vert="horz" wrap="square" lIns="0" tIns="25400" rIns="0" bIns="0" rtlCol="0">
            <a:spAutoFit/>
          </a:bodyPr>
          <a:lstStyle/>
          <a:p>
            <a:pPr marL="8467" marR="119809" algn="ctr" defTabSz="609630">
              <a:lnSpc>
                <a:spcPts val="3000"/>
              </a:lnSpc>
              <a:spcBef>
                <a:spcPts val="200"/>
              </a:spcBef>
              <a:tabLst>
                <a:tab pos="853483" algn="l"/>
                <a:tab pos="955511" algn="l"/>
                <a:tab pos="2405923" algn="l"/>
              </a:tabLst>
            </a:pPr>
            <a:r>
              <a:rPr lang="en-US" sz="2533" spc="76" dirty="0" smtClean="0">
                <a:latin typeface="Arial"/>
                <a:cs typeface="Arial"/>
              </a:rPr>
              <a:t>Sara Gonzales, MLIS</a:t>
            </a:r>
            <a:endParaRPr sz="2533" dirty="0">
              <a:latin typeface="Arial"/>
              <a:cs typeface="Arial"/>
            </a:endParaRPr>
          </a:p>
          <a:p>
            <a:pPr marL="8467" marR="3387" algn="ctr" defTabSz="609630">
              <a:lnSpc>
                <a:spcPct val="122500"/>
              </a:lnSpc>
              <a:spcBef>
                <a:spcPts val="747"/>
              </a:spcBef>
            </a:pPr>
            <a:r>
              <a:rPr lang="en-US" sz="1667" spc="-33" dirty="0" smtClean="0">
                <a:latin typeface="Arial"/>
                <a:cs typeface="Arial"/>
              </a:rPr>
              <a:t>Data Librarian</a:t>
            </a:r>
            <a:endParaRPr sz="1667" dirty="0">
              <a:latin typeface="Arial"/>
              <a:cs typeface="Arial"/>
            </a:endParaRPr>
          </a:p>
        </p:txBody>
      </p:sp>
      <p:sp>
        <p:nvSpPr>
          <p:cNvPr id="5" name="object 5"/>
          <p:cNvSpPr txBox="1"/>
          <p:nvPr/>
        </p:nvSpPr>
        <p:spPr>
          <a:xfrm>
            <a:off x="5055869" y="4167415"/>
            <a:ext cx="7448552" cy="362856"/>
          </a:xfrm>
          <a:prstGeom prst="rect">
            <a:avLst/>
          </a:prstGeom>
        </p:spPr>
        <p:txBody>
          <a:bodyPr vert="horz" wrap="square" lIns="0" tIns="25400" rIns="0" bIns="0" rtlCol="0">
            <a:spAutoFit/>
          </a:bodyPr>
          <a:lstStyle/>
          <a:p>
            <a:pPr marL="8467" marR="954241" algn="ctr" defTabSz="609630">
              <a:lnSpc>
                <a:spcPts val="3000"/>
              </a:lnSpc>
              <a:spcBef>
                <a:spcPts val="200"/>
              </a:spcBef>
              <a:tabLst>
                <a:tab pos="1705695" algn="l"/>
              </a:tabLst>
            </a:pPr>
            <a:r>
              <a:rPr lang="en-US" sz="1667" spc="-67" dirty="0" err="1" smtClean="0">
                <a:latin typeface="Arial"/>
                <a:cs typeface="Arial"/>
              </a:rPr>
              <a:t>Galter</a:t>
            </a:r>
            <a:r>
              <a:rPr lang="en-US" sz="1667" spc="-67" dirty="0" smtClean="0">
                <a:latin typeface="Arial"/>
                <a:cs typeface="Arial"/>
              </a:rPr>
              <a:t> </a:t>
            </a:r>
            <a:r>
              <a:rPr lang="en-US" sz="1667" spc="-67" dirty="0">
                <a:latin typeface="Arial"/>
                <a:cs typeface="Arial"/>
              </a:rPr>
              <a:t>Health Sciences Library &amp; Learning </a:t>
            </a:r>
            <a:r>
              <a:rPr lang="en-US" sz="1667" spc="-67" dirty="0" smtClean="0">
                <a:latin typeface="Arial"/>
                <a:cs typeface="Arial"/>
              </a:rPr>
              <a:t>Center</a:t>
            </a:r>
            <a:endParaRPr sz="1667" spc="-67" dirty="0">
              <a:latin typeface="Arial"/>
              <a:cs typeface="Arial"/>
            </a:endParaRPr>
          </a:p>
        </p:txBody>
      </p:sp>
      <p:sp>
        <p:nvSpPr>
          <p:cNvPr id="12" name="TextBox 11"/>
          <p:cNvSpPr txBox="1"/>
          <p:nvPr/>
        </p:nvSpPr>
        <p:spPr>
          <a:xfrm>
            <a:off x="5721008" y="4717771"/>
            <a:ext cx="6019800" cy="646331"/>
          </a:xfrm>
          <a:prstGeom prst="rect">
            <a:avLst/>
          </a:prstGeom>
          <a:noFill/>
        </p:spPr>
        <p:txBody>
          <a:bodyPr wrap="square" rtlCol="0">
            <a:spAutoFit/>
          </a:bodyPr>
          <a:lstStyle/>
          <a:p>
            <a:r>
              <a:rPr lang="en-US" spc="-33" dirty="0">
                <a:latin typeface="Arial"/>
                <a:cs typeface="Arial"/>
              </a:rPr>
              <a:t>Northwestern University Feinberg School of Medicine</a:t>
            </a:r>
            <a:endParaRPr lang="en-US" dirty="0">
              <a:latin typeface="Arial"/>
              <a:cs typeface="Arial"/>
            </a:endParaRPr>
          </a:p>
          <a:p>
            <a:endParaRPr lang="en-US" dirty="0"/>
          </a:p>
        </p:txBody>
      </p:sp>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75461" y="2050688"/>
            <a:ext cx="3391391" cy="4648200"/>
          </a:xfrm>
          <a:prstGeom prst="rect">
            <a:avLst/>
          </a:prstGeom>
        </p:spPr>
      </p:pic>
    </p:spTree>
    <p:extLst>
      <p:ext uri="{BB962C8B-B14F-4D97-AF65-F5344CB8AC3E}">
        <p14:creationId xmlns:p14="http://schemas.microsoft.com/office/powerpoint/2010/main" val="199712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0D558541-60C9-42A2-8392-FF12533A6B7A}" type="slidenum">
              <a:rPr lang="en-US" smtClean="0"/>
              <a:pPr/>
              <a:t>10</a:t>
            </a:fld>
            <a:endParaRPr lang="en-US" dirty="0"/>
          </a:p>
        </p:txBody>
      </p:sp>
      <p:sp>
        <p:nvSpPr>
          <p:cNvPr id="5" name="Title 4"/>
          <p:cNvSpPr>
            <a:spLocks noGrp="1"/>
          </p:cNvSpPr>
          <p:nvPr>
            <p:ph type="title"/>
          </p:nvPr>
        </p:nvSpPr>
        <p:spPr>
          <a:xfrm>
            <a:off x="1464743" y="441184"/>
            <a:ext cx="5960989" cy="1016000"/>
          </a:xfrm>
        </p:spPr>
        <p:txBody>
          <a:bodyPr/>
          <a:lstStyle/>
          <a:p>
            <a:r>
              <a:rPr lang="en-US" dirty="0" smtClean="0"/>
              <a:t>Transforming coded numbers with math functions</a:t>
            </a:r>
            <a:endParaRPr lang="en-US" dirty="0"/>
          </a:p>
        </p:txBody>
      </p:sp>
      <p:sp>
        <p:nvSpPr>
          <p:cNvPr id="8" name="TextBox 7"/>
          <p:cNvSpPr txBox="1"/>
          <p:nvPr/>
        </p:nvSpPr>
        <p:spPr>
          <a:xfrm>
            <a:off x="8793815" y="3702526"/>
            <a:ext cx="3304399" cy="313932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From the Age drop down, choose </a:t>
            </a:r>
            <a:r>
              <a:rPr lang="en-US" dirty="0">
                <a:sym typeface="Wingdings" panose="05000000000000000000" pitchFamily="2" charset="2"/>
              </a:rPr>
              <a:t>“Edit Cells  </a:t>
            </a:r>
            <a:r>
              <a:rPr lang="en-US" dirty="0" smtClean="0">
                <a:sym typeface="Wingdings" panose="05000000000000000000" pitchFamily="2" charset="2"/>
              </a:rPr>
              <a:t>Transform” </a:t>
            </a:r>
            <a:endParaRPr lang="en-US" dirty="0" smtClean="0"/>
          </a:p>
          <a:p>
            <a:pPr marL="285750" indent="-285750">
              <a:buFont typeface="Arial" panose="020B0604020202020204" pitchFamily="34" charset="0"/>
              <a:buChar char="•"/>
            </a:pPr>
            <a:r>
              <a:rPr lang="en-US" dirty="0" smtClean="0"/>
              <a:t>Write a simple formula to transform the ages. GREL supports +, -, /, and *</a:t>
            </a:r>
          </a:p>
          <a:p>
            <a:pPr marL="285750" indent="-285750">
              <a:buFont typeface="Arial" panose="020B0604020202020204" pitchFamily="34" charset="0"/>
              <a:buChar char="•"/>
            </a:pPr>
            <a:r>
              <a:rPr lang="en-US" dirty="0" smtClean="0"/>
              <a:t>Subtract 200 from each value to remove the unneeded “2” and isolate age in months. Divide by 12.0 (the .0 ensures a result in decimal format)</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848" y="2270926"/>
            <a:ext cx="8475929" cy="4537007"/>
          </a:xfrm>
          <a:prstGeom prst="rect">
            <a:avLst/>
          </a:prstGeom>
        </p:spPr>
      </p:pic>
      <p:pic>
        <p:nvPicPr>
          <p:cNvPr id="3" name="Picture 2"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32115" y="70514"/>
            <a:ext cx="3848989" cy="363201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93816" y="823964"/>
            <a:ext cx="1115367" cy="556451"/>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7308" y="2502041"/>
            <a:ext cx="3220895" cy="1286364"/>
          </a:xfrm>
          <a:prstGeom prst="rect">
            <a:avLst/>
          </a:prstGeom>
        </p:spPr>
      </p:pic>
    </p:spTree>
    <p:extLst>
      <p:ext uri="{BB962C8B-B14F-4D97-AF65-F5344CB8AC3E}">
        <p14:creationId xmlns:p14="http://schemas.microsoft.com/office/powerpoint/2010/main" val="297362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Beyond Text Facets: </a:t>
            </a:r>
            <a:r>
              <a:rPr lang="en-US" dirty="0" smtClean="0"/>
              <a:t>Duplicates </a:t>
            </a:r>
            <a:r>
              <a:rPr lang="en-US" dirty="0"/>
              <a:t>Facet</a:t>
            </a:r>
          </a:p>
        </p:txBody>
      </p:sp>
      <p:pic>
        <p:nvPicPr>
          <p:cNvPr id="10" name="Picture 9" descr="Screen Clippi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724" y="1620041"/>
            <a:ext cx="4953838" cy="3806069"/>
          </a:xfrm>
          <a:prstGeom prst="rect">
            <a:avLst/>
          </a:prstGeom>
        </p:spPr>
      </p:pic>
      <p:cxnSp>
        <p:nvCxnSpPr>
          <p:cNvPr id="8" name="Straight Arrow Connector 7"/>
          <p:cNvCxnSpPr/>
          <p:nvPr/>
        </p:nvCxnSpPr>
        <p:spPr>
          <a:xfrm rot="10800000">
            <a:off x="5003221" y="4612506"/>
            <a:ext cx="84351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50173" y="1845244"/>
            <a:ext cx="6709093" cy="210789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02587" y="1349263"/>
            <a:ext cx="2830020" cy="1549930"/>
          </a:xfrm>
          <a:prstGeom prst="rect">
            <a:avLst/>
          </a:prstGeom>
        </p:spPr>
      </p:pic>
      <p:sp>
        <p:nvSpPr>
          <p:cNvPr id="12" name="TextBox 11"/>
          <p:cNvSpPr txBox="1"/>
          <p:nvPr/>
        </p:nvSpPr>
        <p:spPr>
          <a:xfrm>
            <a:off x="7553144" y="4371033"/>
            <a:ext cx="3928906" cy="923330"/>
          </a:xfrm>
          <a:prstGeom prst="rect">
            <a:avLst/>
          </a:prstGeom>
          <a:noFill/>
        </p:spPr>
        <p:txBody>
          <a:bodyPr wrap="square" rtlCol="0">
            <a:spAutoFit/>
          </a:bodyPr>
          <a:lstStyle/>
          <a:p>
            <a:r>
              <a:rPr lang="en-US" dirty="0" smtClean="0"/>
              <a:t>Select “true” after applying the Duplicates facet to work only with the rows that have a duplicate</a:t>
            </a:r>
            <a:endParaRPr lang="en-US" dirty="0"/>
          </a:p>
        </p:txBody>
      </p:sp>
      <p:sp>
        <p:nvSpPr>
          <p:cNvPr id="3" name="Slide Number Placeholder 2"/>
          <p:cNvSpPr>
            <a:spLocks noGrp="1"/>
          </p:cNvSpPr>
          <p:nvPr>
            <p:ph type="sldNum" sz="quarter" idx="16"/>
          </p:nvPr>
        </p:nvSpPr>
        <p:spPr/>
        <p:txBody>
          <a:bodyPr/>
          <a:lstStyle/>
          <a:p>
            <a:fld id="{0D558541-60C9-42A2-8392-FF12533A6B7A}" type="slidenum">
              <a:rPr lang="en-US" smtClean="0"/>
              <a:pPr/>
              <a:t>11</a:t>
            </a:fld>
            <a:endParaRPr lang="en-US" dirty="0"/>
          </a:p>
        </p:txBody>
      </p:sp>
    </p:spTree>
    <p:extLst>
      <p:ext uri="{BB962C8B-B14F-4D97-AF65-F5344CB8AC3E}">
        <p14:creationId xmlns:p14="http://schemas.microsoft.com/office/powerpoint/2010/main" val="167750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87" y="1286041"/>
            <a:ext cx="7287775" cy="1767980"/>
          </a:xfrm>
          <a:prstGeom prst="rect">
            <a:avLst/>
          </a:prstGeom>
        </p:spPr>
      </p:pic>
      <p:sp>
        <p:nvSpPr>
          <p:cNvPr id="5" name="Title 4"/>
          <p:cNvSpPr>
            <a:spLocks noGrp="1"/>
          </p:cNvSpPr>
          <p:nvPr>
            <p:ph type="title"/>
          </p:nvPr>
        </p:nvSpPr>
        <p:spPr>
          <a:xfrm>
            <a:off x="1429302" y="391407"/>
            <a:ext cx="9573685" cy="618811"/>
          </a:xfrm>
        </p:spPr>
        <p:txBody>
          <a:bodyPr/>
          <a:lstStyle/>
          <a:p>
            <a:r>
              <a:rPr lang="en-US" dirty="0" smtClean="0"/>
              <a:t>Remove duplicates – Blank down</a:t>
            </a:r>
            <a:endParaRPr lang="en-US" dirty="0"/>
          </a:p>
        </p:txBody>
      </p:sp>
      <p:cxnSp>
        <p:nvCxnSpPr>
          <p:cNvPr id="9" name="Straight Arrow Connector 8"/>
          <p:cNvCxnSpPr/>
          <p:nvPr/>
        </p:nvCxnSpPr>
        <p:spPr>
          <a:xfrm rot="10800000">
            <a:off x="6431821" y="2432013"/>
            <a:ext cx="84351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6989" y="1083104"/>
            <a:ext cx="4368487" cy="4139903"/>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646417" y="3153055"/>
            <a:ext cx="1547447" cy="879230"/>
          </a:xfrm>
          <a:prstGeom prst="rect">
            <a:avLst/>
          </a:prstGeom>
        </p:spPr>
      </p:pic>
      <p:pic>
        <p:nvPicPr>
          <p:cNvPr id="13" name="Picture 12"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4761" y="3683633"/>
            <a:ext cx="5235394" cy="30787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2388" y="3426488"/>
            <a:ext cx="2892294" cy="834013"/>
          </a:xfrm>
          <a:prstGeom prst="rect">
            <a:avLst/>
          </a:prstGeom>
        </p:spPr>
      </p:pic>
      <p:cxnSp>
        <p:nvCxnSpPr>
          <p:cNvPr id="14" name="Straight Arrow Connector 13"/>
          <p:cNvCxnSpPr/>
          <p:nvPr/>
        </p:nvCxnSpPr>
        <p:spPr>
          <a:xfrm rot="10800000">
            <a:off x="4917279" y="4885486"/>
            <a:ext cx="84351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4917279" y="5653275"/>
            <a:ext cx="84351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6"/>
          </p:nvPr>
        </p:nvSpPr>
        <p:spPr/>
        <p:txBody>
          <a:bodyPr/>
          <a:lstStyle/>
          <a:p>
            <a:fld id="{0D558541-60C9-42A2-8392-FF12533A6B7A}" type="slidenum">
              <a:rPr lang="en-US" smtClean="0"/>
              <a:pPr/>
              <a:t>12</a:t>
            </a:fld>
            <a:endParaRPr lang="en-US" dirty="0"/>
          </a:p>
        </p:txBody>
      </p:sp>
    </p:spTree>
    <p:extLst>
      <p:ext uri="{BB962C8B-B14F-4D97-AF65-F5344CB8AC3E}">
        <p14:creationId xmlns:p14="http://schemas.microsoft.com/office/powerpoint/2010/main" val="3575125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70078" y="436100"/>
            <a:ext cx="9680896" cy="552835"/>
          </a:xfrm>
        </p:spPr>
        <p:txBody>
          <a:bodyPr/>
          <a:lstStyle/>
          <a:p>
            <a:r>
              <a:rPr lang="en-US" dirty="0" smtClean="0"/>
              <a:t>Facet by Blank and Delete rows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083" y="1029126"/>
            <a:ext cx="6280910" cy="5775001"/>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0538" y="6180688"/>
            <a:ext cx="3492148" cy="765540"/>
          </a:xfrm>
          <a:prstGeom prst="rect">
            <a:avLst/>
          </a:prstGeom>
        </p:spPr>
      </p:pic>
      <p:pic>
        <p:nvPicPr>
          <p:cNvPr id="2" name="Picture 1"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87465" y="506436"/>
            <a:ext cx="4274147" cy="2899954"/>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69464" y="2768317"/>
            <a:ext cx="3492148" cy="765540"/>
          </a:xfrm>
          <a:prstGeom prst="rect">
            <a:avLst/>
          </a:prstGeom>
        </p:spPr>
      </p:pic>
      <p:pic>
        <p:nvPicPr>
          <p:cNvPr id="4" name="Picture 3" descr="Screen Clippi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846395" y="3979932"/>
            <a:ext cx="4075261" cy="244096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6892" y="5128377"/>
            <a:ext cx="1306286" cy="765540"/>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78131" y="378969"/>
            <a:ext cx="1306286" cy="765540"/>
          </a:xfrm>
          <a:prstGeom prst="rect">
            <a:avLst/>
          </a:prstGeom>
        </p:spPr>
      </p:pic>
      <p:sp>
        <p:nvSpPr>
          <p:cNvPr id="6" name="Slide Number Placeholder 5"/>
          <p:cNvSpPr>
            <a:spLocks noGrp="1"/>
          </p:cNvSpPr>
          <p:nvPr>
            <p:ph type="sldNum" sz="quarter" idx="16"/>
          </p:nvPr>
        </p:nvSpPr>
        <p:spPr/>
        <p:txBody>
          <a:bodyPr/>
          <a:lstStyle/>
          <a:p>
            <a:fld id="{0D558541-60C9-42A2-8392-FF12533A6B7A}" type="slidenum">
              <a:rPr lang="en-US" smtClean="0"/>
              <a:pPr/>
              <a:t>13</a:t>
            </a:fld>
            <a:endParaRPr lang="en-US" dirty="0"/>
          </a:p>
        </p:txBody>
      </p:sp>
    </p:spTree>
    <p:extLst>
      <p:ext uri="{BB962C8B-B14F-4D97-AF65-F5344CB8AC3E}">
        <p14:creationId xmlns:p14="http://schemas.microsoft.com/office/powerpoint/2010/main" val="209809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952" y="1244303"/>
            <a:ext cx="4819369" cy="4084061"/>
          </a:xfrm>
          <a:prstGeom prst="rect">
            <a:avLst/>
          </a:prstGeom>
        </p:spPr>
      </p:pic>
      <p:pic>
        <p:nvPicPr>
          <p:cNvPr id="6" name="Picture 5"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82268" y="3483280"/>
            <a:ext cx="3999967" cy="3337205"/>
          </a:xfrm>
          <a:prstGeom prst="rect">
            <a:avLst/>
          </a:prstGeom>
        </p:spPr>
      </p:pic>
      <p:sp>
        <p:nvSpPr>
          <p:cNvPr id="5" name="Title 4"/>
          <p:cNvSpPr>
            <a:spLocks noGrp="1"/>
          </p:cNvSpPr>
          <p:nvPr>
            <p:ph type="title"/>
          </p:nvPr>
        </p:nvSpPr>
        <p:spPr>
          <a:xfrm>
            <a:off x="1464743" y="169881"/>
            <a:ext cx="10295848" cy="1016000"/>
          </a:xfrm>
        </p:spPr>
        <p:txBody>
          <a:bodyPr/>
          <a:lstStyle/>
          <a:p>
            <a:r>
              <a:rPr lang="en-US" dirty="0" smtClean="0"/>
              <a:t>Sort on Multiple Columns</a:t>
            </a:r>
            <a:endParaRPr lang="en-US" dirty="0"/>
          </a:p>
        </p:txBody>
      </p:sp>
      <p:sp>
        <p:nvSpPr>
          <p:cNvPr id="4" name="Slide Number Placeholder 3"/>
          <p:cNvSpPr>
            <a:spLocks noGrp="1"/>
          </p:cNvSpPr>
          <p:nvPr>
            <p:ph type="sldNum" sz="quarter" idx="16"/>
          </p:nvPr>
        </p:nvSpPr>
        <p:spPr/>
        <p:txBody>
          <a:bodyPr/>
          <a:lstStyle/>
          <a:p>
            <a:fld id="{0D558541-60C9-42A2-8392-FF12533A6B7A}" type="slidenum">
              <a:rPr lang="en-US" smtClean="0"/>
              <a:pPr/>
              <a:t>14</a:t>
            </a:fld>
            <a:endParaRPr lang="en-US" dirty="0"/>
          </a:p>
        </p:txBody>
      </p:sp>
      <p:pic>
        <p:nvPicPr>
          <p:cNvPr id="2" name="Picture 1"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00750" y="150306"/>
            <a:ext cx="4458086" cy="4450466"/>
          </a:xfrm>
          <a:prstGeom prst="rect">
            <a:avLst/>
          </a:prstGeom>
        </p:spPr>
      </p:pic>
      <p:sp>
        <p:nvSpPr>
          <p:cNvPr id="10" name="Oval 9"/>
          <p:cNvSpPr/>
          <p:nvPr/>
        </p:nvSpPr>
        <p:spPr>
          <a:xfrm>
            <a:off x="7553632" y="3089385"/>
            <a:ext cx="1277800" cy="393895"/>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77607" y="4049486"/>
            <a:ext cx="1416801" cy="429359"/>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78199" y="5864405"/>
            <a:ext cx="2204036" cy="393895"/>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92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4644" y="189977"/>
            <a:ext cx="3690061" cy="1016000"/>
          </a:xfrm>
        </p:spPr>
        <p:txBody>
          <a:bodyPr/>
          <a:lstStyle/>
          <a:p>
            <a:r>
              <a:rPr lang="en-US" dirty="0" smtClean="0"/>
              <a:t>Facet on Multiple </a:t>
            </a:r>
            <a:r>
              <a:rPr lang="en-US" dirty="0"/>
              <a:t>C</a:t>
            </a:r>
            <a:r>
              <a:rPr lang="en-US" dirty="0" smtClean="0"/>
              <a:t>olumns</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15</a:t>
            </a:fld>
            <a:endParaRPr lang="en-US" dirty="0"/>
          </a:p>
        </p:txBody>
      </p:sp>
      <p:pic>
        <p:nvPicPr>
          <p:cNvPr id="3" name="Picture 2"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0891" y="551715"/>
            <a:ext cx="7491109" cy="6218459"/>
          </a:xfrm>
          <a:prstGeom prst="rect">
            <a:avLst/>
          </a:prstGeom>
        </p:spPr>
      </p:pic>
      <p:sp>
        <p:nvSpPr>
          <p:cNvPr id="6" name="Oval 5"/>
          <p:cNvSpPr/>
          <p:nvPr/>
        </p:nvSpPr>
        <p:spPr>
          <a:xfrm>
            <a:off x="4426304" y="3773396"/>
            <a:ext cx="1416801" cy="429359"/>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42668" y="1441642"/>
            <a:ext cx="4007785" cy="440120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smtClean="0"/>
              <a:t>For most data cleaning tasks, faceting on one column at a time works well in order to isolate discrete fields of data</a:t>
            </a:r>
          </a:p>
          <a:p>
            <a:pPr marL="285750" indent="-285750">
              <a:buFont typeface="Arial" panose="020B0604020202020204" pitchFamily="34" charset="0"/>
              <a:buChar char="•"/>
            </a:pPr>
            <a:r>
              <a:rPr lang="en-US" sz="2000" dirty="0" smtClean="0"/>
              <a:t>Multiple facets can be enabled at once, on both text and numeric fields</a:t>
            </a:r>
          </a:p>
          <a:p>
            <a:pPr marL="285750" indent="-285750">
              <a:buFont typeface="Arial" panose="020B0604020202020204" pitchFamily="34" charset="0"/>
              <a:buChar char="•"/>
            </a:pPr>
            <a:r>
              <a:rPr lang="en-US" sz="2000" dirty="0" smtClean="0"/>
              <a:t>By “including” or narrowing in on certain entries within a facet, the other facets will update (narrow down) based on the first entry you selected. This essentially takes a slice of your data, one variable at a time</a:t>
            </a:r>
            <a:endParaRPr lang="en-US" sz="2000" dirty="0"/>
          </a:p>
        </p:txBody>
      </p:sp>
    </p:spTree>
    <p:extLst>
      <p:ext uri="{BB962C8B-B14F-4D97-AF65-F5344CB8AC3E}">
        <p14:creationId xmlns:p14="http://schemas.microsoft.com/office/powerpoint/2010/main" val="144785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4743" y="492370"/>
            <a:ext cx="9573685" cy="572932"/>
          </a:xfrm>
        </p:spPr>
        <p:txBody>
          <a:bodyPr/>
          <a:lstStyle/>
          <a:p>
            <a:r>
              <a:rPr lang="en-US" dirty="0" smtClean="0"/>
              <a:t>Facet on more than one column – a shortcut</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16</a:t>
            </a:fld>
            <a:endParaRPr lang="en-US" dirty="0"/>
          </a:p>
        </p:txBody>
      </p:sp>
      <p:pic>
        <p:nvPicPr>
          <p:cNvPr id="3" name="Picture 2"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108" y="1185881"/>
            <a:ext cx="4521761" cy="3218108"/>
          </a:xfrm>
          <a:prstGeom prst="rect">
            <a:avLst/>
          </a:prstGeom>
        </p:spPr>
      </p:pic>
      <p:sp>
        <p:nvSpPr>
          <p:cNvPr id="8" name="Oval 7"/>
          <p:cNvSpPr/>
          <p:nvPr/>
        </p:nvSpPr>
        <p:spPr>
          <a:xfrm>
            <a:off x="2270944" y="2793442"/>
            <a:ext cx="1537381" cy="519795"/>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65341" y="1376624"/>
            <a:ext cx="8078950" cy="5305977"/>
          </a:xfrm>
          <a:prstGeom prst="rect">
            <a:avLst/>
          </a:prstGeom>
        </p:spPr>
      </p:pic>
    </p:spTree>
    <p:extLst>
      <p:ext uri="{BB962C8B-B14F-4D97-AF65-F5344CB8AC3E}">
        <p14:creationId xmlns:p14="http://schemas.microsoft.com/office/powerpoint/2010/main" val="4263680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Join Data from Two </a:t>
            </a:r>
            <a:r>
              <a:rPr lang="en-US" dirty="0" err="1" smtClean="0"/>
              <a:t>OpenRefine</a:t>
            </a:r>
            <a:r>
              <a:rPr lang="en-US" dirty="0" smtClean="0"/>
              <a:t> Projects</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17</a:t>
            </a:fld>
            <a:endParaRPr lang="en-US" dirty="0"/>
          </a:p>
        </p:txBody>
      </p:sp>
      <p:pic>
        <p:nvPicPr>
          <p:cNvPr id="3" name="Picture 2"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75" y="1325856"/>
            <a:ext cx="11972057" cy="548688"/>
          </a:xfrm>
          <a:prstGeom prst="rect">
            <a:avLst/>
          </a:prstGeom>
        </p:spPr>
      </p:pic>
      <p:sp>
        <p:nvSpPr>
          <p:cNvPr id="10" name="Oval 9"/>
          <p:cNvSpPr/>
          <p:nvPr/>
        </p:nvSpPr>
        <p:spPr>
          <a:xfrm>
            <a:off x="10118690" y="1325856"/>
            <a:ext cx="1075174" cy="548688"/>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261" y="2512089"/>
            <a:ext cx="7617485" cy="4170512"/>
          </a:xfrm>
          <a:prstGeom prst="rect">
            <a:avLst/>
          </a:prstGeom>
        </p:spPr>
      </p:pic>
      <p:sp>
        <p:nvSpPr>
          <p:cNvPr id="11" name="Oval 10"/>
          <p:cNvSpPr/>
          <p:nvPr/>
        </p:nvSpPr>
        <p:spPr>
          <a:xfrm>
            <a:off x="1386673" y="2401556"/>
            <a:ext cx="3697792" cy="673240"/>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978391" y="2250825"/>
            <a:ext cx="4204122" cy="3970318"/>
          </a:xfrm>
          <a:prstGeom prst="rect">
            <a:avLst/>
          </a:prstGeom>
          <a:noFill/>
        </p:spPr>
        <p:txBody>
          <a:bodyPr wrap="square" rtlCol="0">
            <a:spAutoFit/>
          </a:bodyPr>
          <a:lstStyle/>
          <a:p>
            <a:r>
              <a:rPr lang="en-US" dirty="0" smtClean="0"/>
              <a:t>From your main project screen, select “Open,” a button on the far right. This brings you back to the Open or Create Project screen. Browse to the CSV file “NEISS_ProductCodes_ProductNames</a:t>
            </a:r>
            <a:r>
              <a:rPr lang="en-US" dirty="0"/>
              <a:t>.</a:t>
            </a:r>
            <a:r>
              <a:rPr lang="en-US" dirty="0" smtClean="0"/>
              <a:t>csv “ that you downloaded earlier and open it as a new project.</a:t>
            </a:r>
          </a:p>
          <a:p>
            <a:endParaRPr lang="en-US" dirty="0"/>
          </a:p>
          <a:p>
            <a:r>
              <a:rPr lang="en-US" dirty="0" smtClean="0"/>
              <a:t>The </a:t>
            </a:r>
            <a:r>
              <a:rPr lang="en-US" dirty="0" err="1" smtClean="0"/>
              <a:t>ProductCodes_ProductNames</a:t>
            </a:r>
            <a:r>
              <a:rPr lang="en-US" dirty="0" smtClean="0"/>
              <a:t> CSV has the key column (the one that contains the same unique values in both projects, “Product_1”), and the column that we want to bring over to our original project, “</a:t>
            </a:r>
            <a:r>
              <a:rPr lang="en-US" dirty="0" err="1" smtClean="0"/>
              <a:t>Product_Name</a:t>
            </a:r>
            <a:r>
              <a:rPr lang="en-US" dirty="0" smtClean="0"/>
              <a:t>.”</a:t>
            </a:r>
            <a:endParaRPr lang="en-US" dirty="0"/>
          </a:p>
        </p:txBody>
      </p:sp>
    </p:spTree>
    <p:extLst>
      <p:ext uri="{BB962C8B-B14F-4D97-AF65-F5344CB8AC3E}">
        <p14:creationId xmlns:p14="http://schemas.microsoft.com/office/powerpoint/2010/main" val="325438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4270" y="1228362"/>
            <a:ext cx="4777048" cy="5035804"/>
          </a:xfrm>
          <a:prstGeom prst="rect">
            <a:avLst/>
          </a:prstGeom>
        </p:spPr>
      </p:pic>
      <p:sp>
        <p:nvSpPr>
          <p:cNvPr id="5" name="Title 4"/>
          <p:cNvSpPr>
            <a:spLocks noGrp="1"/>
          </p:cNvSpPr>
          <p:nvPr>
            <p:ph type="title"/>
          </p:nvPr>
        </p:nvSpPr>
        <p:spPr>
          <a:xfrm>
            <a:off x="1464743" y="126681"/>
            <a:ext cx="9573685" cy="1016000"/>
          </a:xfrm>
        </p:spPr>
        <p:txBody>
          <a:bodyPr/>
          <a:lstStyle/>
          <a:p>
            <a:r>
              <a:rPr lang="en-US" dirty="0"/>
              <a:t>Join Data from Two </a:t>
            </a:r>
            <a:r>
              <a:rPr lang="en-US" dirty="0" err="1"/>
              <a:t>OpenRefine</a:t>
            </a:r>
            <a:r>
              <a:rPr lang="en-US" dirty="0"/>
              <a:t> Projects</a:t>
            </a:r>
          </a:p>
        </p:txBody>
      </p:sp>
      <p:sp>
        <p:nvSpPr>
          <p:cNvPr id="4" name="Slide Number Placeholder 3"/>
          <p:cNvSpPr>
            <a:spLocks noGrp="1"/>
          </p:cNvSpPr>
          <p:nvPr>
            <p:ph type="sldNum" sz="quarter" idx="16"/>
          </p:nvPr>
        </p:nvSpPr>
        <p:spPr/>
        <p:txBody>
          <a:bodyPr/>
          <a:lstStyle/>
          <a:p>
            <a:fld id="{0D558541-60C9-42A2-8392-FF12533A6B7A}" type="slidenum">
              <a:rPr lang="en-US" smtClean="0"/>
              <a:pPr/>
              <a:t>18</a:t>
            </a:fld>
            <a:endParaRPr lang="en-US" dirty="0"/>
          </a:p>
        </p:txBody>
      </p:sp>
      <p:sp>
        <p:nvSpPr>
          <p:cNvPr id="11" name="Oval 10"/>
          <p:cNvSpPr/>
          <p:nvPr/>
        </p:nvSpPr>
        <p:spPr>
          <a:xfrm>
            <a:off x="1464743" y="3301866"/>
            <a:ext cx="3428164" cy="462303"/>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0845" y="2621599"/>
            <a:ext cx="1745742" cy="511297"/>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2923" y="1154093"/>
            <a:ext cx="6889077" cy="5220152"/>
          </a:xfrm>
          <a:prstGeom prst="rect">
            <a:avLst/>
          </a:prstGeom>
        </p:spPr>
      </p:pic>
      <p:sp>
        <p:nvSpPr>
          <p:cNvPr id="10" name="TextBox 9"/>
          <p:cNvSpPr txBox="1"/>
          <p:nvPr/>
        </p:nvSpPr>
        <p:spPr>
          <a:xfrm>
            <a:off x="135482" y="6350557"/>
            <a:ext cx="11922540" cy="369332"/>
          </a:xfrm>
          <a:prstGeom prst="rect">
            <a:avLst/>
          </a:prstGeom>
          <a:solidFill>
            <a:schemeClr val="bg1"/>
          </a:solidFill>
        </p:spPr>
        <p:txBody>
          <a:bodyPr wrap="square" rtlCol="0">
            <a:spAutoFit/>
          </a:bodyPr>
          <a:lstStyle/>
          <a:p>
            <a:pPr algn="ctr"/>
            <a:r>
              <a:rPr lang="en-US" dirty="0" err="1"/>
              <a:t>cell.cross</a:t>
            </a:r>
            <a:r>
              <a:rPr lang="en-US" dirty="0"/>
              <a:t>('</a:t>
            </a:r>
            <a:r>
              <a:rPr lang="en-US" dirty="0" err="1"/>
              <a:t>NEISS_ProductCodes_ProductNames</a:t>
            </a:r>
            <a:r>
              <a:rPr lang="en-US" dirty="0"/>
              <a:t> csv','Product_1').cells['</a:t>
            </a:r>
            <a:r>
              <a:rPr lang="en-US" dirty="0" err="1"/>
              <a:t>Product_Name</a:t>
            </a:r>
            <a:r>
              <a:rPr lang="en-US" dirty="0"/>
              <a:t>'].value[0</a:t>
            </a:r>
            <a:r>
              <a:rPr lang="en-US" dirty="0" smtClean="0"/>
              <a:t>]</a:t>
            </a:r>
            <a:endParaRPr lang="en-US" dirty="0"/>
          </a:p>
        </p:txBody>
      </p:sp>
    </p:spTree>
    <p:extLst>
      <p:ext uri="{BB962C8B-B14F-4D97-AF65-F5344CB8AC3E}">
        <p14:creationId xmlns:p14="http://schemas.microsoft.com/office/powerpoint/2010/main" val="4102226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74791" y="526699"/>
            <a:ext cx="9573685" cy="558701"/>
          </a:xfrm>
        </p:spPr>
        <p:txBody>
          <a:bodyPr/>
          <a:lstStyle/>
          <a:p>
            <a:r>
              <a:rPr lang="en-US" dirty="0" smtClean="0"/>
              <a:t>Installing Extensions</a:t>
            </a:r>
            <a:endParaRPr lang="en-US" dirty="0"/>
          </a:p>
        </p:txBody>
      </p:sp>
      <p:sp>
        <p:nvSpPr>
          <p:cNvPr id="4" name="Slide Number Placeholder 3"/>
          <p:cNvSpPr>
            <a:spLocks noGrp="1"/>
          </p:cNvSpPr>
          <p:nvPr>
            <p:ph type="sldNum" sz="quarter" idx="16"/>
          </p:nvPr>
        </p:nvSpPr>
        <p:spPr/>
        <p:txBody>
          <a:bodyPr/>
          <a:lstStyle/>
          <a:p>
            <a:fld id="{0D558541-60C9-42A2-8392-FF12533A6B7A}" type="slidenum">
              <a:rPr lang="en-US" smtClean="0"/>
              <a:pPr/>
              <a:t>19</a:t>
            </a:fld>
            <a:endParaRPr lang="en-US" dirty="0"/>
          </a:p>
        </p:txBody>
      </p:sp>
      <p:pic>
        <p:nvPicPr>
          <p:cNvPr id="2" name="Picture 1"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494" y="3447030"/>
            <a:ext cx="7338989" cy="3235570"/>
          </a:xfrm>
          <a:prstGeom prst="rect">
            <a:avLst/>
          </a:prstGeom>
          <a:ln w="15875">
            <a:solidFill>
              <a:schemeClr val="accent1"/>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302" y="5863333"/>
            <a:ext cx="1982646" cy="1034859"/>
          </a:xfrm>
          <a:prstGeom prst="rect">
            <a:avLst/>
          </a:prstGeom>
        </p:spPr>
      </p:pic>
      <p:sp>
        <p:nvSpPr>
          <p:cNvPr id="3" name="TextBox 2"/>
          <p:cNvSpPr txBox="1"/>
          <p:nvPr/>
        </p:nvSpPr>
        <p:spPr>
          <a:xfrm>
            <a:off x="7673930" y="4471519"/>
            <a:ext cx="3938194" cy="369332"/>
          </a:xfrm>
          <a:prstGeom prst="rect">
            <a:avLst/>
          </a:prstGeom>
          <a:noFill/>
          <a:ln w="19050">
            <a:solidFill>
              <a:schemeClr val="accent1"/>
            </a:solidFill>
          </a:ln>
        </p:spPr>
        <p:txBody>
          <a:bodyPr wrap="none" rtlCol="0">
            <a:spAutoFit/>
          </a:bodyPr>
          <a:lstStyle/>
          <a:p>
            <a:r>
              <a:rPr lang="en-US" dirty="0"/>
              <a:t>https://</a:t>
            </a:r>
            <a:r>
              <a:rPr lang="en-US" dirty="0" smtClean="0"/>
              <a:t>openrefine.org/download.html</a:t>
            </a:r>
            <a:endParaRPr lang="en-US" dirty="0"/>
          </a:p>
        </p:txBody>
      </p:sp>
      <p:sp>
        <p:nvSpPr>
          <p:cNvPr id="9" name="TextBox 8"/>
          <p:cNvSpPr txBox="1"/>
          <p:nvPr/>
        </p:nvSpPr>
        <p:spPr>
          <a:xfrm>
            <a:off x="145783" y="1240305"/>
            <a:ext cx="12046217" cy="2031325"/>
          </a:xfrm>
          <a:prstGeom prst="rect">
            <a:avLst/>
          </a:prstGeom>
          <a:noFill/>
        </p:spPr>
        <p:txBody>
          <a:bodyPr wrap="square" rtlCol="0">
            <a:spAutoFit/>
          </a:bodyPr>
          <a:lstStyle/>
          <a:p>
            <a:r>
              <a:rPr lang="en-US" dirty="0" smtClean="0"/>
              <a:t>-On the RDF extension </a:t>
            </a:r>
            <a:r>
              <a:rPr lang="en-US" dirty="0" smtClean="0">
                <a:hlinkClick r:id="rId5"/>
              </a:rPr>
              <a:t>GitHub page</a:t>
            </a:r>
            <a:r>
              <a:rPr lang="en-US" dirty="0" smtClean="0"/>
              <a:t>, download the latest release of the extension: </a:t>
            </a:r>
            <a:r>
              <a:rPr lang="en-US" dirty="0" err="1">
                <a:hlinkClick r:id="rId6"/>
              </a:rPr>
              <a:t>OpenRefine</a:t>
            </a:r>
            <a:r>
              <a:rPr lang="en-US" dirty="0">
                <a:hlinkClick r:id="rId6"/>
              </a:rPr>
              <a:t> 3.3 v1.2.1</a:t>
            </a:r>
            <a:endParaRPr lang="en-US" dirty="0" smtClean="0"/>
          </a:p>
          <a:p>
            <a:r>
              <a:rPr lang="en-US" dirty="0" smtClean="0"/>
              <a:t>-Navigate to the folder on your machine where you have stored your downloaded </a:t>
            </a:r>
            <a:r>
              <a:rPr lang="en-US" dirty="0" err="1" smtClean="0"/>
              <a:t>OpenRefine</a:t>
            </a:r>
            <a:r>
              <a:rPr lang="en-US" dirty="0" smtClean="0"/>
              <a:t> files</a:t>
            </a:r>
          </a:p>
          <a:p>
            <a:r>
              <a:rPr lang="en-US" dirty="0" smtClean="0"/>
              <a:t>-Navigate to the folder openrefine-3.3/</a:t>
            </a:r>
            <a:r>
              <a:rPr lang="en-US" dirty="0" err="1" smtClean="0"/>
              <a:t>webapp</a:t>
            </a:r>
            <a:r>
              <a:rPr lang="en-US" dirty="0"/>
              <a:t>/</a:t>
            </a:r>
            <a:r>
              <a:rPr lang="en-US" dirty="0" smtClean="0"/>
              <a:t>extensions</a:t>
            </a:r>
          </a:p>
          <a:p>
            <a:r>
              <a:rPr lang="en-US" dirty="0" smtClean="0"/>
              <a:t>-In extensions</a:t>
            </a:r>
            <a:r>
              <a:rPr lang="en-US" smtClean="0"/>
              <a:t>, reate </a:t>
            </a:r>
            <a:r>
              <a:rPr lang="en-US" dirty="0" smtClean="0"/>
              <a:t>a new folder titled “</a:t>
            </a:r>
            <a:r>
              <a:rPr lang="en-US" dirty="0" err="1" smtClean="0"/>
              <a:t>rdf</a:t>
            </a:r>
            <a:r>
              <a:rPr lang="en-US" dirty="0" smtClean="0"/>
              <a:t>-extension”</a:t>
            </a:r>
          </a:p>
          <a:p>
            <a:r>
              <a:rPr lang="en-US" dirty="0" smtClean="0"/>
              <a:t>-Find your downloaded RDF extension zip file. Click to Extract All, and when asked for a destination folder navigate to the new “</a:t>
            </a:r>
            <a:r>
              <a:rPr lang="en-US" dirty="0" err="1" smtClean="0"/>
              <a:t>rdf</a:t>
            </a:r>
            <a:r>
              <a:rPr lang="en-US" dirty="0" smtClean="0"/>
              <a:t>-extension” folder you created in your </a:t>
            </a:r>
            <a:r>
              <a:rPr lang="en-US" dirty="0" err="1" smtClean="0"/>
              <a:t>OpenRefine</a:t>
            </a:r>
            <a:r>
              <a:rPr lang="en-US" dirty="0" smtClean="0"/>
              <a:t> extensions. Extract to this location.</a:t>
            </a:r>
          </a:p>
          <a:p>
            <a:r>
              <a:rPr lang="en-US" dirty="0" smtClean="0"/>
              <a:t>-Close the </a:t>
            </a:r>
            <a:r>
              <a:rPr lang="en-US" dirty="0" err="1" smtClean="0"/>
              <a:t>OpenRefine</a:t>
            </a:r>
            <a:r>
              <a:rPr lang="en-US" dirty="0" smtClean="0"/>
              <a:t> application and re-start it</a:t>
            </a:r>
            <a:endParaRPr lang="en-US" dirty="0"/>
          </a:p>
        </p:txBody>
      </p:sp>
    </p:spTree>
    <p:extLst>
      <p:ext uri="{BB962C8B-B14F-4D97-AF65-F5344CB8AC3E}">
        <p14:creationId xmlns:p14="http://schemas.microsoft.com/office/powerpoint/2010/main" val="205623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OpenRefine</a:t>
            </a:r>
            <a:r>
              <a:rPr lang="en-US" dirty="0" smtClean="0"/>
              <a:t>?</a:t>
            </a:r>
            <a:endParaRPr lang="en-US" dirty="0"/>
          </a:p>
        </p:txBody>
      </p:sp>
      <p:sp>
        <p:nvSpPr>
          <p:cNvPr id="3" name="Content Placeholder 2"/>
          <p:cNvSpPr>
            <a:spLocks noGrp="1"/>
          </p:cNvSpPr>
          <p:nvPr>
            <p:ph idx="4294967295"/>
          </p:nvPr>
        </p:nvSpPr>
        <p:spPr>
          <a:xfrm>
            <a:off x="1241965" y="2099945"/>
            <a:ext cx="9796462" cy="2111375"/>
          </a:xfrm>
        </p:spPr>
        <p:txBody>
          <a:bodyPr/>
          <a:lstStyle/>
          <a:p>
            <a:r>
              <a:rPr lang="en-US" dirty="0" smtClean="0"/>
              <a:t>An open source tool first developed by Google (originally called </a:t>
            </a:r>
            <a:r>
              <a:rPr lang="en-US" dirty="0" err="1" smtClean="0"/>
              <a:t>GoogleRefine</a:t>
            </a:r>
            <a:r>
              <a:rPr lang="en-US" dirty="0" smtClean="0"/>
              <a:t>)</a:t>
            </a:r>
          </a:p>
          <a:p>
            <a:r>
              <a:rPr lang="en-US" dirty="0" smtClean="0"/>
              <a:t>A data-cleaning machine that requires no coding knowledge</a:t>
            </a:r>
          </a:p>
          <a:p>
            <a:pPr lvl="1"/>
            <a:r>
              <a:rPr lang="en-US" dirty="0" smtClean="0"/>
              <a:t>(although it helps to learn a few ‘expressions’ – more on this later!)</a:t>
            </a:r>
          </a:p>
          <a:p>
            <a:r>
              <a:rPr lang="en-US" dirty="0" smtClean="0"/>
              <a:t>A secure tool that runs in your local browser window, but does not share your data online</a:t>
            </a:r>
          </a:p>
        </p:txBody>
      </p:sp>
      <p:sp>
        <p:nvSpPr>
          <p:cNvPr id="4" name="Slide Number Placeholder 3"/>
          <p:cNvSpPr>
            <a:spLocks noGrp="1"/>
          </p:cNvSpPr>
          <p:nvPr>
            <p:ph type="sldNum" sz="quarter" idx="16"/>
          </p:nvPr>
        </p:nvSpPr>
        <p:spPr/>
        <p:txBody>
          <a:bodyPr/>
          <a:lstStyle/>
          <a:p>
            <a:fld id="{0D558541-60C9-42A2-8392-FF12533A6B7A}" type="slidenum">
              <a:rPr lang="en-US" smtClean="0"/>
              <a:pPr/>
              <a:t>2</a:t>
            </a:fld>
            <a:endParaRPr lang="en-US" dirty="0"/>
          </a:p>
        </p:txBody>
      </p:sp>
    </p:spTree>
    <p:extLst>
      <p:ext uri="{BB962C8B-B14F-4D97-AF65-F5344CB8AC3E}">
        <p14:creationId xmlns:p14="http://schemas.microsoft.com/office/powerpoint/2010/main" val="468497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519" y="1096710"/>
            <a:ext cx="11755918" cy="5680905"/>
          </a:xfrm>
          <a:prstGeom prst="rect">
            <a:avLst/>
          </a:prstGeom>
        </p:spPr>
      </p:pic>
      <p:sp>
        <p:nvSpPr>
          <p:cNvPr id="4" name="Slide Number Placeholder 3"/>
          <p:cNvSpPr>
            <a:spLocks noGrp="1"/>
          </p:cNvSpPr>
          <p:nvPr>
            <p:ph type="sldNum" sz="quarter" idx="16"/>
          </p:nvPr>
        </p:nvSpPr>
        <p:spPr/>
        <p:txBody>
          <a:bodyPr/>
          <a:lstStyle/>
          <a:p>
            <a:fld id="{0D558541-60C9-42A2-8392-FF12533A6B7A}" type="slidenum">
              <a:rPr lang="en-US" smtClean="0"/>
              <a:pPr/>
              <a:t>20</a:t>
            </a:fld>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7657" y="3131245"/>
            <a:ext cx="1575581" cy="56590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6784" y="3371256"/>
            <a:ext cx="1575581" cy="565906"/>
          </a:xfrm>
          <a:prstGeom prst="rect">
            <a:avLst/>
          </a:prstGeom>
        </p:spPr>
      </p:pic>
      <p:cxnSp>
        <p:nvCxnSpPr>
          <p:cNvPr id="11" name="Straight Arrow Connector 10"/>
          <p:cNvCxnSpPr/>
          <p:nvPr/>
        </p:nvCxnSpPr>
        <p:spPr>
          <a:xfrm flipH="1" flipV="1">
            <a:off x="4131815" y="3846975"/>
            <a:ext cx="20096" cy="1223602"/>
          </a:xfrm>
          <a:prstGeom prst="straightConnector1">
            <a:avLst/>
          </a:prstGeom>
          <a:ln w="44450">
            <a:tailEnd type="triangle"/>
          </a:ln>
        </p:spPr>
        <p:style>
          <a:lnRef idx="2">
            <a:schemeClr val="accent6"/>
          </a:lnRef>
          <a:fillRef idx="0">
            <a:schemeClr val="accent6"/>
          </a:fillRef>
          <a:effectRef idx="1">
            <a:schemeClr val="accent6"/>
          </a:effectRef>
          <a:fontRef idx="minor">
            <a:schemeClr val="tx1"/>
          </a:fontRef>
        </p:style>
      </p:cxnSp>
      <p:sp>
        <p:nvSpPr>
          <p:cNvPr id="12" name="TextBox 11"/>
          <p:cNvSpPr txBox="1"/>
          <p:nvPr/>
        </p:nvSpPr>
        <p:spPr>
          <a:xfrm>
            <a:off x="3348719" y="5070577"/>
            <a:ext cx="1275465" cy="646331"/>
          </a:xfrm>
          <a:prstGeom prst="rect">
            <a:avLst/>
          </a:prstGeom>
          <a:noFill/>
          <a:ln w="28575">
            <a:solidFill>
              <a:schemeClr val="tx1"/>
            </a:solidFill>
          </a:ln>
        </p:spPr>
        <p:txBody>
          <a:bodyPr wrap="square" rtlCol="0">
            <a:spAutoFit/>
          </a:bodyPr>
          <a:lstStyle/>
          <a:p>
            <a:r>
              <a:rPr lang="en-US" dirty="0" smtClean="0"/>
              <a:t>Create this folder</a:t>
            </a:r>
            <a:endParaRPr lang="en-US" dirty="0"/>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4110" y="3331064"/>
            <a:ext cx="2840965" cy="565906"/>
          </a:xfrm>
          <a:prstGeom prst="rect">
            <a:avLst/>
          </a:prstGeom>
        </p:spPr>
      </p:pic>
      <p:cxnSp>
        <p:nvCxnSpPr>
          <p:cNvPr id="14" name="Straight Arrow Connector 13"/>
          <p:cNvCxnSpPr/>
          <p:nvPr/>
        </p:nvCxnSpPr>
        <p:spPr>
          <a:xfrm flipH="1" flipV="1">
            <a:off x="9782609" y="3775579"/>
            <a:ext cx="779324" cy="323165"/>
          </a:xfrm>
          <a:prstGeom prst="straightConnector1">
            <a:avLst/>
          </a:prstGeom>
          <a:ln w="44450">
            <a:tailEnd type="triangle"/>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10002878" y="4147247"/>
            <a:ext cx="2143041" cy="923330"/>
          </a:xfrm>
          <a:prstGeom prst="rect">
            <a:avLst/>
          </a:prstGeom>
          <a:noFill/>
          <a:ln w="28575">
            <a:solidFill>
              <a:schemeClr val="tx1"/>
            </a:solidFill>
          </a:ln>
        </p:spPr>
        <p:txBody>
          <a:bodyPr wrap="square" rtlCol="0">
            <a:spAutoFit/>
          </a:bodyPr>
          <a:lstStyle/>
          <a:p>
            <a:r>
              <a:rPr lang="en-US" dirty="0" smtClean="0"/>
              <a:t>Extract contents of this folder to the created folder</a:t>
            </a:r>
            <a:endParaRPr lang="en-US" dirty="0"/>
          </a:p>
        </p:txBody>
      </p:sp>
      <p:sp>
        <p:nvSpPr>
          <p:cNvPr id="15" name="Title 4"/>
          <p:cNvSpPr>
            <a:spLocks noGrp="1"/>
          </p:cNvSpPr>
          <p:nvPr>
            <p:ph type="title"/>
          </p:nvPr>
        </p:nvSpPr>
        <p:spPr>
          <a:xfrm>
            <a:off x="1474791" y="446314"/>
            <a:ext cx="9573685" cy="558701"/>
          </a:xfrm>
        </p:spPr>
        <p:txBody>
          <a:bodyPr/>
          <a:lstStyle/>
          <a:p>
            <a:r>
              <a:rPr lang="en-US" dirty="0" smtClean="0"/>
              <a:t>Installing Extensions – Extract to Correct </a:t>
            </a:r>
            <a:r>
              <a:rPr lang="en-US" dirty="0"/>
              <a:t>F</a:t>
            </a:r>
            <a:r>
              <a:rPr lang="en-US" dirty="0" smtClean="0"/>
              <a:t>older</a:t>
            </a:r>
            <a:endParaRPr lang="en-US" dirty="0"/>
          </a:p>
        </p:txBody>
      </p:sp>
    </p:spTree>
    <p:extLst>
      <p:ext uri="{BB962C8B-B14F-4D97-AF65-F5344CB8AC3E}">
        <p14:creationId xmlns:p14="http://schemas.microsoft.com/office/powerpoint/2010/main" val="1789922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4175" y="1289832"/>
            <a:ext cx="7127440" cy="5523766"/>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891" y="1847239"/>
            <a:ext cx="3475016" cy="1549104"/>
          </a:xfrm>
          <a:prstGeom prst="rect">
            <a:avLst/>
          </a:prstGeom>
        </p:spPr>
      </p:pic>
      <p:sp>
        <p:nvSpPr>
          <p:cNvPr id="5" name="Title 4"/>
          <p:cNvSpPr>
            <a:spLocks noGrp="1"/>
          </p:cNvSpPr>
          <p:nvPr>
            <p:ph type="title"/>
          </p:nvPr>
        </p:nvSpPr>
        <p:spPr>
          <a:xfrm>
            <a:off x="1485621" y="522740"/>
            <a:ext cx="9573685" cy="602072"/>
          </a:xfrm>
        </p:spPr>
        <p:txBody>
          <a:bodyPr/>
          <a:lstStyle/>
          <a:p>
            <a:r>
              <a:rPr lang="en-US" dirty="0" smtClean="0"/>
              <a:t>Reconcile using your new Extension</a:t>
            </a:r>
            <a:endParaRPr lang="en-US" dirty="0"/>
          </a:p>
        </p:txBody>
      </p:sp>
      <p:sp>
        <p:nvSpPr>
          <p:cNvPr id="20" name="TextBox 19"/>
          <p:cNvSpPr txBox="1"/>
          <p:nvPr/>
        </p:nvSpPr>
        <p:spPr>
          <a:xfrm>
            <a:off x="3830058" y="1727906"/>
            <a:ext cx="1215270" cy="923330"/>
          </a:xfrm>
          <a:prstGeom prst="rect">
            <a:avLst/>
          </a:prstGeom>
          <a:noFill/>
        </p:spPr>
        <p:txBody>
          <a:bodyPr wrap="square" rtlCol="0">
            <a:spAutoFit/>
          </a:bodyPr>
          <a:lstStyle/>
          <a:p>
            <a:r>
              <a:rPr lang="en-US" dirty="0" smtClean="0">
                <a:solidFill>
                  <a:srgbClr val="FF0000"/>
                </a:solidFill>
              </a:rPr>
              <a:t>Newly added extension</a:t>
            </a:r>
            <a:endParaRPr lang="en-US" dirty="0">
              <a:solidFill>
                <a:srgbClr val="FF0000"/>
              </a:solidFill>
            </a:endParaRPr>
          </a:p>
        </p:txBody>
      </p:sp>
      <p:sp>
        <p:nvSpPr>
          <p:cNvPr id="2" name="Slide Number Placeholder 1"/>
          <p:cNvSpPr>
            <a:spLocks noGrp="1"/>
          </p:cNvSpPr>
          <p:nvPr>
            <p:ph type="sldNum" sz="quarter" idx="16"/>
          </p:nvPr>
        </p:nvSpPr>
        <p:spPr/>
        <p:txBody>
          <a:bodyPr/>
          <a:lstStyle/>
          <a:p>
            <a:fld id="{0D558541-60C9-42A2-8392-FF12533A6B7A}" type="slidenum">
              <a:rPr lang="en-US" smtClean="0"/>
              <a:pPr/>
              <a:t>21</a:t>
            </a:fld>
            <a:endParaRPr lang="en-US" dirty="0"/>
          </a:p>
        </p:txBody>
      </p:sp>
      <p:sp>
        <p:nvSpPr>
          <p:cNvPr id="3" name="Oval 2"/>
          <p:cNvSpPr/>
          <p:nvPr/>
        </p:nvSpPr>
        <p:spPr>
          <a:xfrm>
            <a:off x="2602888" y="1815509"/>
            <a:ext cx="1225899" cy="471123"/>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884621" y="3257820"/>
            <a:ext cx="9682" cy="860950"/>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9148700" y="3001905"/>
            <a:ext cx="1121934" cy="1949"/>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459197" y="2030974"/>
            <a:ext cx="1121934" cy="1949"/>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619900" y="1847239"/>
            <a:ext cx="3147659" cy="369332"/>
          </a:xfrm>
          <a:prstGeom prst="rect">
            <a:avLst/>
          </a:prstGeom>
          <a:noFill/>
        </p:spPr>
        <p:txBody>
          <a:bodyPr wrap="square" rtlCol="0">
            <a:spAutoFit/>
          </a:bodyPr>
          <a:lstStyle/>
          <a:p>
            <a:r>
              <a:rPr lang="en-US" dirty="0" smtClean="0">
                <a:solidFill>
                  <a:srgbClr val="FF0000"/>
                </a:solidFill>
              </a:rPr>
              <a:t>Enter a human-readable name</a:t>
            </a:r>
            <a:endParaRPr lang="en-US" dirty="0">
              <a:solidFill>
                <a:srgbClr val="FF0000"/>
              </a:solidFill>
            </a:endParaRPr>
          </a:p>
        </p:txBody>
      </p:sp>
      <p:sp>
        <p:nvSpPr>
          <p:cNvPr id="10" name="TextBox 9"/>
          <p:cNvSpPr txBox="1"/>
          <p:nvPr/>
        </p:nvSpPr>
        <p:spPr>
          <a:xfrm>
            <a:off x="134891" y="4160018"/>
            <a:ext cx="3888712" cy="923330"/>
          </a:xfrm>
          <a:prstGeom prst="rect">
            <a:avLst/>
          </a:prstGeom>
          <a:noFill/>
        </p:spPr>
        <p:txBody>
          <a:bodyPr wrap="square" rtlCol="0">
            <a:spAutoFit/>
          </a:bodyPr>
          <a:lstStyle/>
          <a:p>
            <a:r>
              <a:rPr lang="en-US" dirty="0" smtClean="0"/>
              <a:t>Add a reconciliation service using the RDF extension. This will usually be in the form of a SPARQL endpoint.</a:t>
            </a:r>
            <a:endParaRPr lang="en-US" dirty="0"/>
          </a:p>
        </p:txBody>
      </p:sp>
      <p:sp>
        <p:nvSpPr>
          <p:cNvPr id="22" name="TextBox 21"/>
          <p:cNvSpPr txBox="1"/>
          <p:nvPr/>
        </p:nvSpPr>
        <p:spPr>
          <a:xfrm>
            <a:off x="10299481" y="2870353"/>
            <a:ext cx="1788606" cy="923330"/>
          </a:xfrm>
          <a:prstGeom prst="rect">
            <a:avLst/>
          </a:prstGeom>
          <a:noFill/>
        </p:spPr>
        <p:txBody>
          <a:bodyPr wrap="square" rtlCol="0">
            <a:spAutoFit/>
          </a:bodyPr>
          <a:lstStyle/>
          <a:p>
            <a:r>
              <a:rPr lang="en-US" dirty="0" smtClean="0">
                <a:solidFill>
                  <a:srgbClr val="FF0000"/>
                </a:solidFill>
              </a:rPr>
              <a:t>Enter the SPARQL endpoint URI</a:t>
            </a:r>
            <a:endParaRPr lang="en-US" dirty="0">
              <a:solidFill>
                <a:srgbClr val="FF0000"/>
              </a:solidFill>
            </a:endParaRPr>
          </a:p>
        </p:txBody>
      </p:sp>
      <p:sp>
        <p:nvSpPr>
          <p:cNvPr id="24" name="TextBox 23"/>
          <p:cNvSpPr txBox="1"/>
          <p:nvPr/>
        </p:nvSpPr>
        <p:spPr>
          <a:xfrm>
            <a:off x="134891" y="5336270"/>
            <a:ext cx="3888712" cy="1477328"/>
          </a:xfrm>
          <a:prstGeom prst="rect">
            <a:avLst/>
          </a:prstGeom>
          <a:solidFill>
            <a:schemeClr val="bg1"/>
          </a:solidFill>
        </p:spPr>
        <p:txBody>
          <a:bodyPr wrap="square" rtlCol="0">
            <a:spAutoFit/>
          </a:bodyPr>
          <a:lstStyle/>
          <a:p>
            <a:r>
              <a:rPr lang="en-US" dirty="0" smtClean="0"/>
              <a:t>SPARQL endpoint for querying </a:t>
            </a:r>
            <a:r>
              <a:rPr lang="en-US" dirty="0" err="1" smtClean="0"/>
              <a:t>MeSH</a:t>
            </a:r>
            <a:r>
              <a:rPr lang="en-US" dirty="0" smtClean="0"/>
              <a:t> obtained from the NLM’s </a:t>
            </a:r>
            <a:r>
              <a:rPr lang="en-US" dirty="0" err="1" smtClean="0"/>
              <a:t>MeSH</a:t>
            </a:r>
            <a:r>
              <a:rPr lang="en-US" dirty="0" smtClean="0"/>
              <a:t> RDF </a:t>
            </a:r>
            <a:r>
              <a:rPr lang="en-US" dirty="0"/>
              <a:t>technical documentation: https://hhs.github.io/meshrdf/sparql-and-uri-requests</a:t>
            </a:r>
          </a:p>
        </p:txBody>
      </p:sp>
    </p:spTree>
    <p:extLst>
      <p:ext uri="{BB962C8B-B14F-4D97-AF65-F5344CB8AC3E}">
        <p14:creationId xmlns:p14="http://schemas.microsoft.com/office/powerpoint/2010/main" val="132032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81349" y="908755"/>
            <a:ext cx="8830267" cy="5907683"/>
          </a:xfrm>
          <a:prstGeom prst="rect">
            <a:avLst/>
          </a:prstGeom>
        </p:spPr>
      </p:pic>
      <p:sp>
        <p:nvSpPr>
          <p:cNvPr id="5" name="Title 4"/>
          <p:cNvSpPr>
            <a:spLocks noGrp="1"/>
          </p:cNvSpPr>
          <p:nvPr>
            <p:ph type="title"/>
          </p:nvPr>
        </p:nvSpPr>
        <p:spPr>
          <a:xfrm>
            <a:off x="1464743" y="294010"/>
            <a:ext cx="9573685" cy="670808"/>
          </a:xfrm>
        </p:spPr>
        <p:txBody>
          <a:bodyPr/>
          <a:lstStyle/>
          <a:p>
            <a:r>
              <a:rPr lang="en-US" dirty="0" smtClean="0"/>
              <a:t>Reconciliation using </a:t>
            </a:r>
            <a:r>
              <a:rPr lang="en-US" dirty="0" err="1" smtClean="0"/>
              <a:t>MeSH</a:t>
            </a:r>
            <a:r>
              <a:rPr lang="en-US" dirty="0" smtClean="0"/>
              <a:t> SPARQL Endpoint</a:t>
            </a:r>
            <a:endParaRPr lang="en-US" dirty="0"/>
          </a:p>
        </p:txBody>
      </p:sp>
      <p:sp>
        <p:nvSpPr>
          <p:cNvPr id="11" name="Oval 10"/>
          <p:cNvSpPr/>
          <p:nvPr/>
        </p:nvSpPr>
        <p:spPr>
          <a:xfrm>
            <a:off x="3462733" y="2023361"/>
            <a:ext cx="3471147" cy="470677"/>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0078496" y="6300315"/>
            <a:ext cx="1548664" cy="519217"/>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6"/>
          </p:nvPr>
        </p:nvSpPr>
        <p:spPr/>
        <p:txBody>
          <a:bodyPr/>
          <a:lstStyle/>
          <a:p>
            <a:fld id="{0D558541-60C9-42A2-8392-FF12533A6B7A}" type="slidenum">
              <a:rPr lang="en-US" smtClean="0"/>
              <a:pPr/>
              <a:t>22</a:t>
            </a:fld>
            <a:endParaRPr lang="en-US" dirty="0"/>
          </a:p>
        </p:txBody>
      </p:sp>
      <p:pic>
        <p:nvPicPr>
          <p:cNvPr id="7" name="Picture 6"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613" y="1015027"/>
            <a:ext cx="2865368" cy="5806943"/>
          </a:xfrm>
          <a:prstGeom prst="rect">
            <a:avLst/>
          </a:prstGeom>
        </p:spPr>
      </p:pic>
      <p:sp>
        <p:nvSpPr>
          <p:cNvPr id="9" name="Oval 8"/>
          <p:cNvSpPr/>
          <p:nvPr/>
        </p:nvSpPr>
        <p:spPr>
          <a:xfrm>
            <a:off x="365613" y="2043457"/>
            <a:ext cx="1904195" cy="414996"/>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4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14501" y="486844"/>
            <a:ext cx="9573685" cy="532738"/>
          </a:xfrm>
        </p:spPr>
        <p:txBody>
          <a:bodyPr/>
          <a:lstStyle/>
          <a:p>
            <a:r>
              <a:rPr lang="en-US" dirty="0" smtClean="0"/>
              <a:t>Reconciliation Results</a:t>
            </a:r>
            <a:endParaRPr lang="en-US" dirty="0"/>
          </a:p>
        </p:txBody>
      </p:sp>
      <p:sp>
        <p:nvSpPr>
          <p:cNvPr id="6" name="TextBox 5"/>
          <p:cNvSpPr txBox="1"/>
          <p:nvPr/>
        </p:nvSpPr>
        <p:spPr>
          <a:xfrm>
            <a:off x="9076484" y="2631133"/>
            <a:ext cx="3165836" cy="923330"/>
          </a:xfrm>
          <a:prstGeom prst="rect">
            <a:avLst/>
          </a:prstGeom>
          <a:noFill/>
        </p:spPr>
        <p:txBody>
          <a:bodyPr wrap="square" rtlCol="0">
            <a:spAutoFit/>
          </a:bodyPr>
          <a:lstStyle/>
          <a:p>
            <a:r>
              <a:rPr lang="en-US" dirty="0" smtClean="0"/>
              <a:t>Single check-box: will accept the reconciled value only in this cell</a:t>
            </a:r>
            <a:endParaRPr lang="en-US" dirty="0"/>
          </a:p>
        </p:txBody>
      </p:sp>
      <p:sp>
        <p:nvSpPr>
          <p:cNvPr id="9" name="TextBox 8"/>
          <p:cNvSpPr txBox="1"/>
          <p:nvPr/>
        </p:nvSpPr>
        <p:spPr>
          <a:xfrm>
            <a:off x="9133245" y="3572995"/>
            <a:ext cx="2980042" cy="923330"/>
          </a:xfrm>
          <a:prstGeom prst="rect">
            <a:avLst/>
          </a:prstGeom>
          <a:noFill/>
        </p:spPr>
        <p:txBody>
          <a:bodyPr wrap="square" rtlCol="0">
            <a:spAutoFit/>
          </a:bodyPr>
          <a:lstStyle/>
          <a:p>
            <a:r>
              <a:rPr lang="en-US" dirty="0" smtClean="0"/>
              <a:t>Double check-box: will accept the reconciled value for every identical cell</a:t>
            </a:r>
            <a:endParaRPr lang="en-US" dirty="0"/>
          </a:p>
        </p:txBody>
      </p:sp>
      <p:sp>
        <p:nvSpPr>
          <p:cNvPr id="3" name="Slide Number Placeholder 2"/>
          <p:cNvSpPr>
            <a:spLocks noGrp="1"/>
          </p:cNvSpPr>
          <p:nvPr>
            <p:ph type="sldNum" sz="quarter" idx="16"/>
          </p:nvPr>
        </p:nvSpPr>
        <p:spPr/>
        <p:txBody>
          <a:bodyPr/>
          <a:lstStyle/>
          <a:p>
            <a:fld id="{0D558541-60C9-42A2-8392-FF12533A6B7A}" type="slidenum">
              <a:rPr lang="en-US" smtClean="0"/>
              <a:pPr/>
              <a:t>23</a:t>
            </a:fld>
            <a:endParaRPr lang="en-US" dirty="0"/>
          </a:p>
        </p:txBody>
      </p:sp>
      <p:pic>
        <p:nvPicPr>
          <p:cNvPr id="7" name="Picture 6"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743" y="1115367"/>
            <a:ext cx="7416234" cy="5664148"/>
          </a:xfrm>
          <a:prstGeom prst="rect">
            <a:avLst/>
          </a:prstGeom>
        </p:spPr>
      </p:pic>
      <p:cxnSp>
        <p:nvCxnSpPr>
          <p:cNvPr id="4" name="Straight Arrow Connector 3"/>
          <p:cNvCxnSpPr/>
          <p:nvPr/>
        </p:nvCxnSpPr>
        <p:spPr>
          <a:xfrm flipH="1">
            <a:off x="6316111" y="3062654"/>
            <a:ext cx="2760373" cy="3854"/>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6499026" y="3723720"/>
            <a:ext cx="2634219" cy="0"/>
          </a:xfrm>
          <a:prstGeom prst="straightConnector1">
            <a:avLst/>
          </a:prstGeom>
          <a:ln w="349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0654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Transposing Columns into Rows</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24</a:t>
            </a:fld>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015" y="1326087"/>
            <a:ext cx="5888335" cy="3275905"/>
          </a:xfrm>
          <a:prstGeom prst="rect">
            <a:avLst/>
          </a:prstGeom>
        </p:spPr>
      </p:pic>
      <p:sp>
        <p:nvSpPr>
          <p:cNvPr id="14" name="Oval 13"/>
          <p:cNvSpPr/>
          <p:nvPr/>
        </p:nvSpPr>
        <p:spPr>
          <a:xfrm>
            <a:off x="767547" y="1822393"/>
            <a:ext cx="1904195" cy="414996"/>
          </a:xfrm>
          <a:prstGeom prst="ellipse">
            <a:avLst/>
          </a:prstGeom>
          <a:noFill/>
          <a:ln w="412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546" y="3702391"/>
            <a:ext cx="6718475" cy="3000305"/>
          </a:xfrm>
          <a:prstGeom prst="rect">
            <a:avLst/>
          </a:prstGeom>
          <a:ln w="19050">
            <a:solidFill>
              <a:schemeClr val="tx1"/>
            </a:solidFill>
          </a:ln>
        </p:spPr>
      </p:pic>
      <p:sp>
        <p:nvSpPr>
          <p:cNvPr id="7" name="TextBox 6"/>
          <p:cNvSpPr txBox="1"/>
          <p:nvPr/>
        </p:nvSpPr>
        <p:spPr>
          <a:xfrm>
            <a:off x="7676941" y="1326087"/>
            <a:ext cx="4441371"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aim of the data shaping exercise is to take three dimension-based columns, which all have measurements in the same units, and convert them to two columns, Dimension and Measurement.</a:t>
            </a:r>
          </a:p>
          <a:p>
            <a:pPr marL="285750" indent="-285750">
              <a:buFont typeface="Arial" panose="020B0604020202020204" pitchFamily="34" charset="0"/>
              <a:buChar char="•"/>
            </a:pPr>
            <a:r>
              <a:rPr lang="en-US" dirty="0" smtClean="0"/>
              <a:t>The more columns that employ measurements in the same </a:t>
            </a:r>
            <a:r>
              <a:rPr lang="en-US" dirty="0" smtClean="0"/>
              <a:t>units</a:t>
            </a:r>
            <a:r>
              <a:rPr lang="en-US" dirty="0" smtClean="0"/>
              <a:t>, </a:t>
            </a:r>
            <a:r>
              <a:rPr lang="en-US" dirty="0" smtClean="0"/>
              <a:t>the more columns can be consolidated to make the dataset more compact. </a:t>
            </a:r>
          </a:p>
          <a:p>
            <a:pPr marL="285750" indent="-285750">
              <a:buFont typeface="Arial" panose="020B0604020202020204" pitchFamily="34" charset="0"/>
              <a:buChar char="•"/>
            </a:pPr>
            <a:r>
              <a:rPr lang="en-US" dirty="0" smtClean="0"/>
              <a:t>For tips on Transposing in the opposite direction, rows into columns, see the questions, answers, and examples available on </a:t>
            </a:r>
            <a:r>
              <a:rPr lang="en-US" dirty="0"/>
              <a:t>Stack Overflow: </a:t>
            </a:r>
            <a:r>
              <a:rPr lang="en-US" dirty="0">
                <a:hlinkClick r:id="rId5"/>
              </a:rPr>
              <a:t>https://</a:t>
            </a:r>
            <a:r>
              <a:rPr lang="en-US" dirty="0" smtClean="0">
                <a:hlinkClick r:id="rId5"/>
              </a:rPr>
              <a:t>stackoverflow.com/questions/49677016/transposing-rows-in-openrefine</a:t>
            </a:r>
            <a:r>
              <a:rPr lang="en-US" dirty="0" smtClean="0"/>
              <a:t> </a:t>
            </a:r>
            <a:endParaRPr lang="en-US" dirty="0"/>
          </a:p>
        </p:txBody>
      </p:sp>
    </p:spTree>
    <p:extLst>
      <p:ext uri="{BB962C8B-B14F-4D97-AF65-F5344CB8AC3E}">
        <p14:creationId xmlns:p14="http://schemas.microsoft.com/office/powerpoint/2010/main" val="429340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0D558541-60C9-42A2-8392-FF12533A6B7A}" type="slidenum">
              <a:rPr lang="en-US" smtClean="0"/>
              <a:pPr/>
              <a:t>25</a:t>
            </a:fld>
            <a:endParaRPr lang="en-US" dirty="0"/>
          </a:p>
        </p:txBody>
      </p:sp>
      <p:sp>
        <p:nvSpPr>
          <p:cNvPr id="3" name="Title 2"/>
          <p:cNvSpPr>
            <a:spLocks noGrp="1"/>
          </p:cNvSpPr>
          <p:nvPr>
            <p:ph type="title"/>
          </p:nvPr>
        </p:nvSpPr>
        <p:spPr>
          <a:xfrm>
            <a:off x="1444647" y="522517"/>
            <a:ext cx="9573685" cy="572932"/>
          </a:xfrm>
        </p:spPr>
        <p:txBody>
          <a:bodyPr/>
          <a:lstStyle/>
          <a:p>
            <a:r>
              <a:rPr lang="en-US" dirty="0"/>
              <a:t>Transposing Columns into </a:t>
            </a:r>
            <a:r>
              <a:rPr lang="en-US" dirty="0" smtClean="0"/>
              <a:t>Rows, continued</a:t>
            </a:r>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36" y="1045209"/>
            <a:ext cx="8452379" cy="5762551"/>
          </a:xfrm>
          <a:prstGeom prst="rect">
            <a:avLst/>
          </a:prstGeom>
        </p:spPr>
      </p:pic>
      <p:sp>
        <p:nvSpPr>
          <p:cNvPr id="7" name="TextBox 6"/>
          <p:cNvSpPr txBox="1"/>
          <p:nvPr/>
        </p:nvSpPr>
        <p:spPr>
          <a:xfrm>
            <a:off x="8671727" y="1286189"/>
            <a:ext cx="3366198"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 the Transposition dialog box, choose the beginning and ending columns on the left (From and To)</a:t>
            </a:r>
          </a:p>
          <a:p>
            <a:pPr marL="285750" indent="-285750">
              <a:buFont typeface="Arial" panose="020B0604020202020204" pitchFamily="34" charset="0"/>
              <a:buChar char="•"/>
            </a:pPr>
            <a:r>
              <a:rPr lang="en-US" dirty="0" smtClean="0"/>
              <a:t>On the right, name the two new columns Dimension and Measurement</a:t>
            </a:r>
          </a:p>
          <a:p>
            <a:pPr marL="285750" indent="-285750">
              <a:buFont typeface="Arial" panose="020B0604020202020204" pitchFamily="34" charset="0"/>
              <a:buChar char="•"/>
            </a:pPr>
            <a:r>
              <a:rPr lang="en-US" dirty="0" smtClean="0"/>
              <a:t>Dimension is a key column, or, the one that contains the original columns’ names</a:t>
            </a:r>
          </a:p>
          <a:p>
            <a:pPr marL="285750" indent="-285750">
              <a:buFont typeface="Arial" panose="020B0604020202020204" pitchFamily="34" charset="0"/>
              <a:buChar char="•"/>
            </a:pPr>
            <a:r>
              <a:rPr lang="en-US" dirty="0" smtClean="0"/>
              <a:t>Measurement is a value column, containing the original column’s values</a:t>
            </a:r>
          </a:p>
          <a:p>
            <a:pPr marL="285750" indent="-285750">
              <a:buFont typeface="Arial" panose="020B0604020202020204" pitchFamily="34" charset="0"/>
              <a:buChar char="•"/>
            </a:pPr>
            <a:r>
              <a:rPr lang="en-US" dirty="0" smtClean="0"/>
              <a:t>Transposing the original three columns into one columns is also possible, but this results in multi-valued cells which would need to be broken out</a:t>
            </a:r>
          </a:p>
        </p:txBody>
      </p:sp>
    </p:spTree>
    <p:extLst>
      <p:ext uri="{BB962C8B-B14F-4D97-AF65-F5344CB8AC3E}">
        <p14:creationId xmlns:p14="http://schemas.microsoft.com/office/powerpoint/2010/main" val="2859929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0D558541-60C9-42A2-8392-FF12533A6B7A}" type="slidenum">
              <a:rPr lang="en-US" smtClean="0"/>
              <a:pPr/>
              <a:t>26</a:t>
            </a:fld>
            <a:endParaRPr lang="en-US" dirty="0"/>
          </a:p>
        </p:txBody>
      </p:sp>
      <p:sp>
        <p:nvSpPr>
          <p:cNvPr id="3" name="Title 2"/>
          <p:cNvSpPr>
            <a:spLocks noGrp="1"/>
          </p:cNvSpPr>
          <p:nvPr>
            <p:ph type="title"/>
          </p:nvPr>
        </p:nvSpPr>
        <p:spPr/>
        <p:txBody>
          <a:bodyPr/>
          <a:lstStyle/>
          <a:p>
            <a:r>
              <a:rPr lang="en-US" dirty="0"/>
              <a:t>Transposing Columns into Rows</a:t>
            </a:r>
            <a:r>
              <a:rPr lang="en-US" dirty="0" smtClean="0"/>
              <a:t>, result</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4001" y="1195929"/>
            <a:ext cx="5975638" cy="5604270"/>
          </a:xfrm>
          <a:prstGeom prst="rect">
            <a:avLst/>
          </a:prstGeom>
        </p:spPr>
      </p:pic>
      <p:sp>
        <p:nvSpPr>
          <p:cNvPr id="6" name="TextBox 5"/>
          <p:cNvSpPr txBox="1"/>
          <p:nvPr/>
        </p:nvSpPr>
        <p:spPr>
          <a:xfrm>
            <a:off x="6420897" y="1859118"/>
            <a:ext cx="5426110"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measurement-related columns in the project have now been reduced, from three to two</a:t>
            </a:r>
          </a:p>
          <a:p>
            <a:pPr marL="285750" indent="-285750">
              <a:buFont typeface="Arial" panose="020B0604020202020204" pitchFamily="34" charset="0"/>
              <a:buChar char="•"/>
            </a:pPr>
            <a:r>
              <a:rPr lang="en-US" dirty="0" smtClean="0"/>
              <a:t>Although new rows have been added, they are still associated with their original records, as can be seen by the shading cues </a:t>
            </a:r>
            <a:r>
              <a:rPr lang="en-US" dirty="0" err="1" smtClean="0"/>
              <a:t>OpenRefine</a:t>
            </a:r>
            <a:r>
              <a:rPr lang="en-US" dirty="0" smtClean="0"/>
              <a:t> provides in record mode. The record numbers that </a:t>
            </a:r>
            <a:r>
              <a:rPr lang="en-US" dirty="0" err="1" smtClean="0"/>
              <a:t>OpenRefine</a:t>
            </a:r>
            <a:r>
              <a:rPr lang="en-US" dirty="0" smtClean="0"/>
              <a:t> assigns are also a cue that no new records have been created</a:t>
            </a:r>
          </a:p>
          <a:p>
            <a:pPr marL="285750" indent="-285750">
              <a:buFont typeface="Arial" panose="020B0604020202020204" pitchFamily="34" charset="0"/>
              <a:buChar char="•"/>
            </a:pPr>
            <a:r>
              <a:rPr lang="en-US" dirty="0" smtClean="0"/>
              <a:t>The results can also be viewed in rows mode. However be aware that this will make the dataset appear to expand, as rows are created and all the non-dimensional data is repeated to go with each instance of height, width, and depth. When transposing, it’s best to keep the project in record mode.</a:t>
            </a:r>
            <a:endParaRPr lang="en-US" dirty="0"/>
          </a:p>
        </p:txBody>
      </p:sp>
      <p:sp>
        <p:nvSpPr>
          <p:cNvPr id="7" name="TextBox 6"/>
          <p:cNvSpPr txBox="1"/>
          <p:nvPr/>
        </p:nvSpPr>
        <p:spPr>
          <a:xfrm>
            <a:off x="1464743" y="2989107"/>
            <a:ext cx="1215270" cy="369332"/>
          </a:xfrm>
          <a:prstGeom prst="rect">
            <a:avLst/>
          </a:prstGeom>
          <a:noFill/>
          <a:ln w="28575">
            <a:solidFill>
              <a:srgbClr val="FF0000"/>
            </a:solidFill>
          </a:ln>
        </p:spPr>
        <p:txBody>
          <a:bodyPr wrap="square" rtlCol="0">
            <a:spAutoFit/>
          </a:bodyPr>
          <a:lstStyle/>
          <a:p>
            <a:r>
              <a:rPr lang="en-US" dirty="0" smtClean="0">
                <a:solidFill>
                  <a:srgbClr val="FF0000"/>
                </a:solidFill>
              </a:rPr>
              <a:t>Record 1</a:t>
            </a:r>
            <a:endParaRPr lang="en-US" dirty="0">
              <a:solidFill>
                <a:srgbClr val="FF0000"/>
              </a:solidFill>
            </a:endParaRPr>
          </a:p>
        </p:txBody>
      </p:sp>
      <p:sp>
        <p:nvSpPr>
          <p:cNvPr id="8" name="TextBox 7"/>
          <p:cNvSpPr txBox="1"/>
          <p:nvPr/>
        </p:nvSpPr>
        <p:spPr>
          <a:xfrm>
            <a:off x="1464743" y="4976999"/>
            <a:ext cx="1215270" cy="369332"/>
          </a:xfrm>
          <a:prstGeom prst="rect">
            <a:avLst/>
          </a:prstGeom>
          <a:noFill/>
          <a:ln w="28575">
            <a:solidFill>
              <a:srgbClr val="FF0000"/>
            </a:solidFill>
          </a:ln>
        </p:spPr>
        <p:txBody>
          <a:bodyPr wrap="square" rtlCol="0">
            <a:spAutoFit/>
          </a:bodyPr>
          <a:lstStyle/>
          <a:p>
            <a:r>
              <a:rPr lang="en-US" dirty="0" smtClean="0">
                <a:solidFill>
                  <a:srgbClr val="FF0000"/>
                </a:solidFill>
              </a:rPr>
              <a:t>Record 2</a:t>
            </a:r>
            <a:endParaRPr lang="en-US" dirty="0">
              <a:solidFill>
                <a:srgbClr val="FF0000"/>
              </a:solidFill>
            </a:endParaRPr>
          </a:p>
        </p:txBody>
      </p:sp>
    </p:spTree>
    <p:extLst>
      <p:ext uri="{BB962C8B-B14F-4D97-AF65-F5344CB8AC3E}">
        <p14:creationId xmlns:p14="http://schemas.microsoft.com/office/powerpoint/2010/main" val="13582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final </a:t>
            </a:r>
            <a:r>
              <a:rPr lang="en-US" dirty="0" err="1" smtClean="0"/>
              <a:t>OpenRefine</a:t>
            </a:r>
            <a:r>
              <a:rPr lang="en-US" dirty="0" smtClean="0"/>
              <a:t> tips</a:t>
            </a:r>
            <a:endParaRPr lang="en-US" dirty="0"/>
          </a:p>
        </p:txBody>
      </p:sp>
      <p:sp>
        <p:nvSpPr>
          <p:cNvPr id="7" name="TextBox 6"/>
          <p:cNvSpPr txBox="1"/>
          <p:nvPr/>
        </p:nvSpPr>
        <p:spPr>
          <a:xfrm>
            <a:off x="620991" y="1589649"/>
            <a:ext cx="11261187"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When working with larger datasets, you may want to allocate more memory to </a:t>
            </a:r>
            <a:r>
              <a:rPr lang="en-US" dirty="0" err="1" smtClean="0"/>
              <a:t>OpenRefine</a:t>
            </a:r>
            <a:r>
              <a:rPr lang="en-US" dirty="0" smtClean="0"/>
              <a:t>. Methods for increasing memory vary by operating system and also according to which version of Java you have. </a:t>
            </a:r>
            <a:endParaRPr lang="en-US" dirty="0"/>
          </a:p>
          <a:p>
            <a:pPr marL="742950" lvl="1" indent="-285750">
              <a:buFont typeface="Arial" panose="020B0604020202020204" pitchFamily="34" charset="0"/>
              <a:buChar char="•"/>
            </a:pPr>
            <a:r>
              <a:rPr lang="en-US" dirty="0" smtClean="0"/>
              <a:t>For a guide on allocating more memory, see: the </a:t>
            </a:r>
            <a:r>
              <a:rPr lang="en-US" dirty="0" err="1" smtClean="0">
                <a:hlinkClick r:id="rId2"/>
              </a:rPr>
              <a:t>OpenRefine</a:t>
            </a:r>
            <a:r>
              <a:rPr lang="en-US" dirty="0" smtClean="0">
                <a:hlinkClick r:id="rId2"/>
              </a:rPr>
              <a:t> FAQ: Allocate More Memory</a:t>
            </a:r>
            <a:endParaRPr lang="en-US" dirty="0" smtClean="0"/>
          </a:p>
          <a:p>
            <a:pPr marL="7429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smtClean="0"/>
              <a:t>Many additional extensions </a:t>
            </a:r>
            <a:r>
              <a:rPr lang="en-US" dirty="0"/>
              <a:t>can be added to </a:t>
            </a:r>
            <a:r>
              <a:rPr lang="en-US" dirty="0" err="1" smtClean="0"/>
              <a:t>OpenRefine</a:t>
            </a:r>
            <a:r>
              <a:rPr lang="en-US" dirty="0" smtClean="0"/>
              <a:t> to add increased functionality. Installing extensions might involve installing various additional software programs on your computer. Check with </a:t>
            </a:r>
            <a:r>
              <a:rPr lang="en-US" dirty="0" smtClean="0">
                <a:hlinkClick r:id="rId3"/>
              </a:rPr>
              <a:t>NUIT</a:t>
            </a:r>
            <a:r>
              <a:rPr lang="en-US" dirty="0" smtClean="0"/>
              <a:t> or </a:t>
            </a:r>
            <a:r>
              <a:rPr lang="en-US" dirty="0" smtClean="0">
                <a:hlinkClick r:id="rId4"/>
              </a:rPr>
              <a:t>FSMIT</a:t>
            </a:r>
            <a:r>
              <a:rPr lang="en-US" dirty="0" smtClean="0"/>
              <a:t> when in doubt.</a:t>
            </a:r>
          </a:p>
          <a:p>
            <a:pPr marL="742950" lvl="2" indent="-285750">
              <a:buFont typeface="Arial" panose="020B0604020202020204" pitchFamily="34" charset="0"/>
              <a:buChar char="•"/>
            </a:pPr>
            <a:r>
              <a:rPr lang="en-US" dirty="0" smtClean="0"/>
              <a:t>A list of extensions is available on the </a:t>
            </a:r>
            <a:r>
              <a:rPr lang="en-US" dirty="0" err="1" smtClean="0"/>
              <a:t>OpenRefine</a:t>
            </a:r>
            <a:r>
              <a:rPr lang="en-US" dirty="0" smtClean="0"/>
              <a:t> </a:t>
            </a:r>
            <a:r>
              <a:rPr lang="en-US" dirty="0" smtClean="0">
                <a:hlinkClick r:id="rId5"/>
              </a:rPr>
              <a:t>downloads</a:t>
            </a:r>
            <a:r>
              <a:rPr lang="en-US" dirty="0" smtClean="0"/>
              <a:t> page</a:t>
            </a:r>
          </a:p>
          <a:p>
            <a:pPr marL="742950" lvl="2"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There is a wealth of additional </a:t>
            </a:r>
            <a:r>
              <a:rPr lang="en-US" dirty="0" err="1" smtClean="0"/>
              <a:t>OpenRefine</a:t>
            </a:r>
            <a:r>
              <a:rPr lang="en-US" dirty="0" smtClean="0"/>
              <a:t> educational material online! Here is a small sample:</a:t>
            </a:r>
          </a:p>
          <a:p>
            <a:pPr marL="742950" lvl="2" indent="-285750">
              <a:buFont typeface="Arial" panose="020B0604020202020204" pitchFamily="34" charset="0"/>
              <a:buChar char="•"/>
            </a:pPr>
            <a:r>
              <a:rPr lang="en-US" dirty="0" smtClean="0"/>
              <a:t>The Google Refine introduction series (pre-dates </a:t>
            </a:r>
            <a:r>
              <a:rPr lang="en-US" dirty="0" err="1" smtClean="0"/>
              <a:t>OpenRefine’s</a:t>
            </a:r>
            <a:r>
              <a:rPr lang="en-US" dirty="0" smtClean="0"/>
              <a:t> name change, but </a:t>
            </a:r>
            <a:r>
              <a:rPr lang="en-US" dirty="0"/>
              <a:t>still </a:t>
            </a:r>
            <a:r>
              <a:rPr lang="en-US" dirty="0" smtClean="0"/>
              <a:t>useful): </a:t>
            </a:r>
            <a:r>
              <a:rPr lang="en-US" dirty="0">
                <a:hlinkClick r:id="rId6"/>
              </a:rPr>
              <a:t>https://</a:t>
            </a:r>
            <a:r>
              <a:rPr lang="en-US" dirty="0" smtClean="0">
                <a:hlinkClick r:id="rId6"/>
              </a:rPr>
              <a:t>www.youtube.com/watch?v=B70J_H_zAWM</a:t>
            </a:r>
            <a:r>
              <a:rPr lang="en-US" dirty="0" smtClean="0"/>
              <a:t>)</a:t>
            </a:r>
          </a:p>
          <a:p>
            <a:pPr marL="742950" lvl="2" indent="-285750">
              <a:buFont typeface="Arial" panose="020B0604020202020204" pitchFamily="34" charset="0"/>
              <a:buChar char="•"/>
            </a:pPr>
            <a:r>
              <a:rPr lang="en-US" dirty="0" smtClean="0"/>
              <a:t>A library-focused </a:t>
            </a:r>
            <a:r>
              <a:rPr lang="en-US" dirty="0" err="1" smtClean="0"/>
              <a:t>OpenRefine</a:t>
            </a:r>
            <a:r>
              <a:rPr lang="en-US" dirty="0" smtClean="0"/>
              <a:t> </a:t>
            </a:r>
            <a:r>
              <a:rPr lang="en-US" dirty="0" smtClean="0">
                <a:hlinkClick r:id="rId7"/>
              </a:rPr>
              <a:t>blog</a:t>
            </a:r>
            <a:r>
              <a:rPr lang="en-US" dirty="0" smtClean="0"/>
              <a:t> by Owen Stephens</a:t>
            </a:r>
          </a:p>
          <a:p>
            <a:pPr marL="742950" lvl="2" indent="-285750">
              <a:buFont typeface="Arial" panose="020B0604020202020204" pitchFamily="34" charset="0"/>
              <a:buChar char="•"/>
            </a:pPr>
            <a:r>
              <a:rPr lang="en-US" dirty="0" smtClean="0">
                <a:hlinkClick r:id="rId8"/>
              </a:rPr>
              <a:t>Cleaning Data with </a:t>
            </a:r>
            <a:r>
              <a:rPr lang="en-US" dirty="0" err="1" smtClean="0">
                <a:hlinkClick r:id="rId8"/>
              </a:rPr>
              <a:t>OpenRefine</a:t>
            </a:r>
            <a:r>
              <a:rPr lang="en-US" dirty="0" smtClean="0">
                <a:hlinkClick r:id="rId8"/>
              </a:rPr>
              <a:t> </a:t>
            </a:r>
            <a:r>
              <a:rPr lang="en-US" dirty="0" smtClean="0"/>
              <a:t>by Seth van </a:t>
            </a:r>
            <a:r>
              <a:rPr lang="en-US" dirty="0" err="1" smtClean="0"/>
              <a:t>Hooland</a:t>
            </a:r>
            <a:r>
              <a:rPr lang="en-US" dirty="0" smtClean="0"/>
              <a:t>, Ruben </a:t>
            </a:r>
            <a:r>
              <a:rPr lang="en-US" dirty="0" err="1" smtClean="0"/>
              <a:t>Verborgh</a:t>
            </a:r>
            <a:r>
              <a:rPr lang="en-US" dirty="0" smtClean="0"/>
              <a:t>, and Max </a:t>
            </a:r>
            <a:r>
              <a:rPr lang="en-US" dirty="0" err="1" smtClean="0"/>
              <a:t>DeWilde</a:t>
            </a:r>
            <a:endParaRPr lang="en-US" dirty="0" smtClean="0"/>
          </a:p>
          <a:p>
            <a:pPr marL="742950" lvl="2" indent="-285750">
              <a:buFont typeface="Arial" panose="020B0604020202020204" pitchFamily="34" charset="0"/>
              <a:buChar char="•"/>
            </a:pPr>
            <a:r>
              <a:rPr lang="en-US" dirty="0" smtClean="0">
                <a:hlinkClick r:id="rId9"/>
              </a:rPr>
              <a:t>Getting Started with </a:t>
            </a:r>
            <a:r>
              <a:rPr lang="en-US" dirty="0" err="1" smtClean="0">
                <a:hlinkClick r:id="rId9"/>
              </a:rPr>
              <a:t>OpenRefine</a:t>
            </a:r>
            <a:r>
              <a:rPr lang="en-US" dirty="0" smtClean="0">
                <a:hlinkClick r:id="rId9"/>
              </a:rPr>
              <a:t> </a:t>
            </a:r>
            <a:r>
              <a:rPr lang="en-US" dirty="0" smtClean="0"/>
              <a:t>by Thomas Padilla</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27</a:t>
            </a:fld>
            <a:endParaRPr lang="en-US" dirty="0"/>
          </a:p>
        </p:txBody>
      </p:sp>
    </p:spTree>
    <p:extLst>
      <p:ext uri="{BB962C8B-B14F-4D97-AF65-F5344CB8AC3E}">
        <p14:creationId xmlns:p14="http://schemas.microsoft.com/office/powerpoint/2010/main" val="239977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23546" y="502416"/>
            <a:ext cx="9573685" cy="536757"/>
          </a:xfrm>
        </p:spPr>
        <p:txBody>
          <a:bodyPr/>
          <a:lstStyle/>
          <a:p>
            <a:r>
              <a:rPr lang="en-US" dirty="0" smtClean="0"/>
              <a:t>Credits</a:t>
            </a:r>
            <a:endParaRPr lang="en-US" dirty="0"/>
          </a:p>
        </p:txBody>
      </p:sp>
      <p:sp>
        <p:nvSpPr>
          <p:cNvPr id="7" name="TextBox 6"/>
          <p:cNvSpPr txBox="1"/>
          <p:nvPr/>
        </p:nvSpPr>
        <p:spPr>
          <a:xfrm>
            <a:off x="366766" y="1353518"/>
            <a:ext cx="11387796" cy="5355312"/>
          </a:xfrm>
          <a:prstGeom prst="rect">
            <a:avLst/>
          </a:prstGeom>
          <a:solidFill>
            <a:schemeClr val="bg1"/>
          </a:solidFill>
        </p:spPr>
        <p:txBody>
          <a:bodyPr wrap="square" rtlCol="0">
            <a:spAutoFit/>
          </a:bodyPr>
          <a:lstStyle/>
          <a:p>
            <a:r>
              <a:rPr lang="en-US" dirty="0" smtClean="0"/>
              <a:t>Michael, </a:t>
            </a:r>
            <a:r>
              <a:rPr lang="en-US" dirty="0" err="1" smtClean="0"/>
              <a:t>Brinna</a:t>
            </a:r>
            <a:r>
              <a:rPr lang="en-US" dirty="0" smtClean="0"/>
              <a:t>. </a:t>
            </a:r>
            <a:r>
              <a:rPr lang="en-US" dirty="0" err="1" smtClean="0"/>
              <a:t>OpenRefine</a:t>
            </a:r>
            <a:r>
              <a:rPr lang="en-US" dirty="0" smtClean="0"/>
              <a:t>. Joining Projects. University of Illinois Library </a:t>
            </a:r>
            <a:r>
              <a:rPr lang="en-US" dirty="0" err="1" smtClean="0"/>
              <a:t>LibGuides</a:t>
            </a:r>
            <a:r>
              <a:rPr lang="en-US" dirty="0"/>
              <a:t>, </a:t>
            </a:r>
            <a:r>
              <a:rPr lang="en-US" dirty="0">
                <a:hlinkClick r:id="rId2"/>
              </a:rPr>
              <a:t>https://</a:t>
            </a:r>
            <a:r>
              <a:rPr lang="en-US" dirty="0" smtClean="0">
                <a:hlinkClick r:id="rId2"/>
              </a:rPr>
              <a:t>guides.library.illinois.edu/openrefine/joiningprojects</a:t>
            </a:r>
            <a:r>
              <a:rPr lang="en-US" dirty="0" smtClean="0"/>
              <a:t>. Accessed 2020-07-23.</a:t>
            </a:r>
          </a:p>
          <a:p>
            <a:endParaRPr lang="en-US" dirty="0"/>
          </a:p>
          <a:p>
            <a:r>
              <a:rPr lang="en-US" dirty="0" smtClean="0"/>
              <a:t>National Institutes of Health. US National Library of Medicine. </a:t>
            </a:r>
            <a:r>
              <a:rPr lang="en-US" dirty="0" err="1" smtClean="0"/>
              <a:t>MeSH</a:t>
            </a:r>
            <a:r>
              <a:rPr lang="en-US" dirty="0" smtClean="0"/>
              <a:t> RDF </a:t>
            </a:r>
            <a:r>
              <a:rPr lang="en-US" dirty="0"/>
              <a:t>Technical Documentation. </a:t>
            </a:r>
            <a:r>
              <a:rPr lang="en-US" dirty="0">
                <a:hlinkClick r:id="rId3"/>
              </a:rPr>
              <a:t>https://</a:t>
            </a:r>
            <a:r>
              <a:rPr lang="en-US" dirty="0" smtClean="0">
                <a:hlinkClick r:id="rId3"/>
              </a:rPr>
              <a:t>hhs.github.io/meshrdf/sparql-and-uri-requests</a:t>
            </a:r>
            <a:r>
              <a:rPr lang="en-US" dirty="0" smtClean="0"/>
              <a:t>. Accessed 2020-08-27.</a:t>
            </a:r>
          </a:p>
          <a:p>
            <a:endParaRPr lang="en-US" dirty="0"/>
          </a:p>
          <a:p>
            <a:r>
              <a:rPr lang="en-US" dirty="0" smtClean="0"/>
              <a:t>United States Consumer Product Safety Commission. National Electronic Injury Surveillance System (NEISS). NEISS Estimates </a:t>
            </a:r>
            <a:r>
              <a:rPr lang="en-US" dirty="0"/>
              <a:t>Query Builder. </a:t>
            </a:r>
            <a:r>
              <a:rPr lang="en-US" dirty="0">
                <a:hlinkClick r:id="rId4"/>
              </a:rPr>
              <a:t>https://</a:t>
            </a:r>
            <a:r>
              <a:rPr lang="en-US" dirty="0" smtClean="0">
                <a:hlinkClick r:id="rId4"/>
              </a:rPr>
              <a:t>www.cpsc.gov/cgibin/NEISSQuery/home.aspx</a:t>
            </a:r>
            <a:r>
              <a:rPr lang="en-US" dirty="0" smtClean="0"/>
              <a:t>. Accessed 2020-06-01.</a:t>
            </a:r>
          </a:p>
          <a:p>
            <a:endParaRPr lang="en-US" dirty="0"/>
          </a:p>
          <a:p>
            <a:r>
              <a:rPr lang="en-US" dirty="0" err="1" smtClean="0"/>
              <a:t>Verborgh</a:t>
            </a:r>
            <a:r>
              <a:rPr lang="en-US" dirty="0"/>
              <a:t>, Ruben, and Max De Wilde. </a:t>
            </a:r>
            <a:r>
              <a:rPr lang="en-US" i="1" dirty="0"/>
              <a:t>Using </a:t>
            </a:r>
            <a:r>
              <a:rPr lang="en-US" i="1" dirty="0" err="1"/>
              <a:t>OpenRefine</a:t>
            </a:r>
            <a:r>
              <a:rPr lang="en-US" dirty="0"/>
              <a:t>. </a:t>
            </a:r>
            <a:r>
              <a:rPr lang="en-US" dirty="0" err="1"/>
              <a:t>Packt</a:t>
            </a:r>
            <a:r>
              <a:rPr lang="en-US" dirty="0"/>
              <a:t> Publishing Ltd, 2013.</a:t>
            </a:r>
          </a:p>
          <a:p>
            <a:endParaRPr lang="en-US" dirty="0"/>
          </a:p>
          <a:p>
            <a:r>
              <a:rPr lang="en-US" dirty="0" smtClean="0"/>
              <a:t>Slides and NEISS dataset segment used for this class can be found at: </a:t>
            </a:r>
            <a:r>
              <a:rPr lang="en-US" u="sng" dirty="0">
                <a:hlinkClick r:id="rId5"/>
              </a:rPr>
              <a:t>https://github.com/saragon02/Class_materials</a:t>
            </a:r>
            <a:endParaRPr lang="en-US" dirty="0" smtClean="0"/>
          </a:p>
          <a:p>
            <a:endParaRPr lang="en-US" dirty="0"/>
          </a:p>
          <a:p>
            <a:r>
              <a:rPr lang="en-US" dirty="0" smtClean="0"/>
              <a:t>Cover slide image by kues1, </a:t>
            </a:r>
            <a:r>
              <a:rPr lang="en-US" dirty="0"/>
              <a:t>accessed at: </a:t>
            </a:r>
            <a:r>
              <a:rPr lang="en-US" dirty="0">
                <a:hlinkClick r:id="rId6"/>
              </a:rPr>
              <a:t>https://</a:t>
            </a:r>
            <a:r>
              <a:rPr lang="en-US" dirty="0" smtClean="0">
                <a:hlinkClick r:id="rId6"/>
              </a:rPr>
              <a:t>www.freepik.com/free-photo/old-files_1012333.htm</a:t>
            </a:r>
            <a:r>
              <a:rPr lang="en-US" dirty="0" smtClean="0"/>
              <a:t> </a:t>
            </a:r>
            <a:endParaRPr lang="en-US" dirty="0"/>
          </a:p>
          <a:p>
            <a:endParaRPr lang="en-US" dirty="0" smtClean="0"/>
          </a:p>
          <a:p>
            <a:endParaRPr lang="en-US" dirty="0"/>
          </a:p>
          <a:p>
            <a:pPr algn="ctr"/>
            <a:r>
              <a:rPr lang="en-US" i="1" dirty="0"/>
              <a:t>Developed resources reported in this presentation are supported by the National Library of Medicine (NLM), National Institutes of Health (NIH) under cooperative agreement number 1UG4LM012346. The content is solely the responsibility of the authors and does not necessarily represent the official views of the National Institutes of Health</a:t>
            </a:r>
            <a:r>
              <a:rPr lang="en-US" i="1" dirty="0" smtClean="0"/>
              <a:t>.</a:t>
            </a:r>
            <a:endParaRPr lang="en-US" dirty="0"/>
          </a:p>
        </p:txBody>
      </p:sp>
      <p:sp>
        <p:nvSpPr>
          <p:cNvPr id="2" name="Slide Number Placeholder 1"/>
          <p:cNvSpPr>
            <a:spLocks noGrp="1"/>
          </p:cNvSpPr>
          <p:nvPr>
            <p:ph type="sldNum" sz="quarter" idx="16"/>
          </p:nvPr>
        </p:nvSpPr>
        <p:spPr/>
        <p:txBody>
          <a:bodyPr/>
          <a:lstStyle/>
          <a:p>
            <a:fld id="{0D558541-60C9-42A2-8392-FF12533A6B7A}" type="slidenum">
              <a:rPr lang="en-US" smtClean="0"/>
              <a:pPr/>
              <a:t>28</a:t>
            </a:fld>
            <a:endParaRPr lang="en-US" dirty="0"/>
          </a:p>
        </p:txBody>
      </p:sp>
    </p:spTree>
    <p:extLst>
      <p:ext uri="{BB962C8B-B14F-4D97-AF65-F5344CB8AC3E}">
        <p14:creationId xmlns:p14="http://schemas.microsoft.com/office/powerpoint/2010/main" val="387424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8445" y="197843"/>
            <a:ext cx="8263333" cy="1353918"/>
          </a:xfrm>
          <a:prstGeom prst="rect">
            <a:avLst/>
          </a:prstGeom>
        </p:spPr>
        <p:txBody>
          <a:bodyPr vert="horz" wrap="square" lIns="0" tIns="9737" rIns="0" bIns="0" rtlCol="0">
            <a:spAutoFit/>
          </a:bodyPr>
          <a:lstStyle/>
          <a:p>
            <a:pPr marL="8467">
              <a:spcBef>
                <a:spcPts val="77"/>
              </a:spcBef>
            </a:pPr>
            <a:r>
              <a:rPr lang="en-US" spc="-147" dirty="0" err="1" smtClean="0">
                <a:solidFill>
                  <a:srgbClr val="A1ABCE"/>
                </a:solidFill>
              </a:rPr>
              <a:t>OpenRefine</a:t>
            </a:r>
            <a:r>
              <a:rPr lang="en-US" spc="-147" dirty="0">
                <a:solidFill>
                  <a:srgbClr val="A1ABCE"/>
                </a:solidFill>
              </a:rPr>
              <a:t> </a:t>
            </a:r>
            <a:r>
              <a:rPr lang="en-US" spc="-147" dirty="0" smtClean="0">
                <a:solidFill>
                  <a:srgbClr val="A1ABCE"/>
                </a:solidFill>
              </a:rPr>
              <a:t>classes at GHSL: Introduction vs. Essentials</a:t>
            </a:r>
            <a:endParaRPr spc="-183" dirty="0">
              <a:solidFill>
                <a:srgbClr val="A1ABCE"/>
              </a:solidFill>
            </a:endParaRPr>
          </a:p>
        </p:txBody>
      </p:sp>
      <p:sp>
        <p:nvSpPr>
          <p:cNvPr id="3" name="object 3"/>
          <p:cNvSpPr txBox="1"/>
          <p:nvPr/>
        </p:nvSpPr>
        <p:spPr>
          <a:xfrm>
            <a:off x="1307224" y="1988975"/>
            <a:ext cx="4078692" cy="4058099"/>
          </a:xfrm>
          <a:prstGeom prst="rect">
            <a:avLst/>
          </a:prstGeom>
        </p:spPr>
        <p:txBody>
          <a:bodyPr vert="horz" wrap="square" lIns="0" tIns="25400" rIns="0" bIns="0" rtlCol="0">
            <a:spAutoFit/>
          </a:bodyPr>
          <a:lstStyle/>
          <a:p>
            <a:pPr marL="8467" marR="119809" defTabSz="609630">
              <a:lnSpc>
                <a:spcPts val="3000"/>
              </a:lnSpc>
              <a:spcBef>
                <a:spcPts val="200"/>
              </a:spcBef>
              <a:tabLst>
                <a:tab pos="853483" algn="l"/>
                <a:tab pos="955511" algn="l"/>
                <a:tab pos="2405923" algn="l"/>
              </a:tabLst>
            </a:pPr>
            <a:r>
              <a:rPr lang="en-US" sz="2533" spc="76" dirty="0" smtClean="0">
                <a:latin typeface="Arial"/>
                <a:cs typeface="Arial"/>
              </a:rPr>
              <a:t>Introductory </a:t>
            </a:r>
            <a:r>
              <a:rPr lang="en-US" sz="2533" spc="76" dirty="0" err="1" smtClean="0">
                <a:latin typeface="Arial"/>
                <a:cs typeface="Arial"/>
              </a:rPr>
              <a:t>OpenRefine</a:t>
            </a:r>
            <a:endParaRPr sz="2533" dirty="0">
              <a:latin typeface="Arial"/>
              <a:cs typeface="Arial"/>
            </a:endParaRPr>
          </a:p>
          <a:p>
            <a:pPr marL="8467" marR="3387" defTabSz="609630">
              <a:lnSpc>
                <a:spcPct val="122500"/>
              </a:lnSpc>
              <a:spcBef>
                <a:spcPts val="747"/>
              </a:spcBef>
            </a:pPr>
            <a:r>
              <a:rPr lang="en-US" sz="1667" spc="-33" dirty="0" smtClean="0">
                <a:latin typeface="Arial"/>
                <a:cs typeface="Arial"/>
              </a:rPr>
              <a:t>-Splitting and joining rows</a:t>
            </a:r>
          </a:p>
          <a:p>
            <a:pPr marL="8467" marR="3387" defTabSz="609630">
              <a:lnSpc>
                <a:spcPct val="122500"/>
              </a:lnSpc>
              <a:spcBef>
                <a:spcPts val="747"/>
              </a:spcBef>
            </a:pPr>
            <a:r>
              <a:rPr lang="en-US" sz="1667" spc="-33" dirty="0" smtClean="0">
                <a:latin typeface="Arial"/>
                <a:cs typeface="Arial"/>
              </a:rPr>
              <a:t>-Faceting and filtering (simple, text-based)</a:t>
            </a:r>
          </a:p>
          <a:p>
            <a:pPr marL="8467" marR="3387" defTabSz="609630">
              <a:lnSpc>
                <a:spcPct val="122500"/>
              </a:lnSpc>
              <a:spcBef>
                <a:spcPts val="747"/>
              </a:spcBef>
            </a:pPr>
            <a:r>
              <a:rPr lang="en-US" sz="1667" spc="-33" dirty="0" smtClean="0">
                <a:latin typeface="Arial"/>
                <a:cs typeface="Arial"/>
              </a:rPr>
              <a:t>-Clustering</a:t>
            </a:r>
          </a:p>
          <a:p>
            <a:pPr marL="8467" marR="3387" defTabSz="609630">
              <a:lnSpc>
                <a:spcPct val="122500"/>
              </a:lnSpc>
              <a:spcBef>
                <a:spcPts val="747"/>
              </a:spcBef>
            </a:pPr>
            <a:r>
              <a:rPr lang="en-US" sz="1667" spc="-33" dirty="0" smtClean="0">
                <a:latin typeface="Arial"/>
                <a:cs typeface="Arial"/>
              </a:rPr>
              <a:t>-Writing transformations</a:t>
            </a:r>
          </a:p>
          <a:p>
            <a:pPr marL="8467" marR="3387" defTabSz="609630">
              <a:lnSpc>
                <a:spcPct val="122500"/>
              </a:lnSpc>
              <a:spcBef>
                <a:spcPts val="747"/>
              </a:spcBef>
            </a:pPr>
            <a:r>
              <a:rPr lang="en-US" sz="1667" spc="-33" dirty="0" smtClean="0">
                <a:latin typeface="Arial"/>
                <a:cs typeface="Arial"/>
              </a:rPr>
              <a:t>-GREL number and math functions</a:t>
            </a:r>
          </a:p>
          <a:p>
            <a:pPr marL="8467" marR="3387" defTabSz="609630">
              <a:lnSpc>
                <a:spcPct val="122500"/>
              </a:lnSpc>
              <a:spcBef>
                <a:spcPts val="747"/>
              </a:spcBef>
            </a:pPr>
            <a:r>
              <a:rPr lang="en-US" sz="1667" spc="-33" dirty="0" smtClean="0">
                <a:latin typeface="Arial"/>
                <a:cs typeface="Arial"/>
              </a:rPr>
              <a:t>-Transforming Booleans</a:t>
            </a:r>
          </a:p>
          <a:p>
            <a:pPr marL="8467" marR="3387" defTabSz="609630">
              <a:lnSpc>
                <a:spcPct val="122500"/>
              </a:lnSpc>
              <a:spcBef>
                <a:spcPts val="747"/>
              </a:spcBef>
            </a:pPr>
            <a:r>
              <a:rPr lang="en-US" sz="1667" spc="-33" dirty="0" smtClean="0">
                <a:latin typeface="Arial"/>
                <a:cs typeface="Arial"/>
              </a:rPr>
              <a:t>-Transforming Arrays</a:t>
            </a:r>
          </a:p>
          <a:p>
            <a:pPr marL="8467" marR="3387" defTabSz="609630">
              <a:lnSpc>
                <a:spcPct val="122500"/>
              </a:lnSpc>
              <a:spcBef>
                <a:spcPts val="747"/>
              </a:spcBef>
            </a:pPr>
            <a:r>
              <a:rPr lang="en-US" sz="1667" spc="-33" dirty="0" smtClean="0">
                <a:latin typeface="Arial"/>
                <a:cs typeface="Arial"/>
              </a:rPr>
              <a:t>-Fetching data from URLs</a:t>
            </a:r>
          </a:p>
          <a:p>
            <a:pPr marL="8467" marR="3387" defTabSz="609630">
              <a:lnSpc>
                <a:spcPct val="122500"/>
              </a:lnSpc>
              <a:spcBef>
                <a:spcPts val="747"/>
              </a:spcBef>
            </a:pPr>
            <a:r>
              <a:rPr lang="en-US" sz="1667" spc="-33" dirty="0" smtClean="0">
                <a:latin typeface="Arial"/>
                <a:cs typeface="Arial"/>
              </a:rPr>
              <a:t>-Reconciling data against online sources</a:t>
            </a:r>
          </a:p>
        </p:txBody>
      </p:sp>
      <p:sp>
        <p:nvSpPr>
          <p:cNvPr id="4" name="object 4"/>
          <p:cNvSpPr/>
          <p:nvPr/>
        </p:nvSpPr>
        <p:spPr>
          <a:xfrm>
            <a:off x="874946" y="2115666"/>
            <a:ext cx="146049" cy="14604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09630"/>
            <a:endParaRPr sz="1200">
              <a:solidFill>
                <a:prstClr val="black"/>
              </a:solidFill>
              <a:latin typeface="Calibri"/>
            </a:endParaRPr>
          </a:p>
        </p:txBody>
      </p:sp>
      <p:sp>
        <p:nvSpPr>
          <p:cNvPr id="5" name="object 5"/>
          <p:cNvSpPr txBox="1"/>
          <p:nvPr/>
        </p:nvSpPr>
        <p:spPr>
          <a:xfrm>
            <a:off x="6546178" y="1988975"/>
            <a:ext cx="5109909" cy="4373633"/>
          </a:xfrm>
          <a:prstGeom prst="rect">
            <a:avLst/>
          </a:prstGeom>
        </p:spPr>
        <p:txBody>
          <a:bodyPr vert="horz" wrap="square" lIns="0" tIns="25400" rIns="0" bIns="0" rtlCol="0">
            <a:spAutoFit/>
          </a:bodyPr>
          <a:lstStyle/>
          <a:p>
            <a:pPr marL="8467" marR="954241" defTabSz="609630">
              <a:lnSpc>
                <a:spcPts val="3000"/>
              </a:lnSpc>
              <a:spcBef>
                <a:spcPts val="200"/>
              </a:spcBef>
              <a:tabLst>
                <a:tab pos="1705695" algn="l"/>
              </a:tabLst>
            </a:pPr>
            <a:r>
              <a:rPr lang="en-US" sz="2533" spc="153" dirty="0" smtClean="0">
                <a:latin typeface="Arial"/>
                <a:cs typeface="Arial"/>
              </a:rPr>
              <a:t>Essential </a:t>
            </a:r>
            <a:r>
              <a:rPr lang="en-US" sz="2533" spc="153" dirty="0" err="1" smtClean="0">
                <a:latin typeface="Arial"/>
                <a:cs typeface="Arial"/>
              </a:rPr>
              <a:t>OpenRefine</a:t>
            </a:r>
            <a:endParaRPr sz="2533" dirty="0">
              <a:latin typeface="Arial"/>
              <a:cs typeface="Arial"/>
            </a:endParaRPr>
          </a:p>
          <a:p>
            <a:pPr marL="8467" marR="3387" defTabSz="609630">
              <a:lnSpc>
                <a:spcPct val="122500"/>
              </a:lnSpc>
              <a:spcBef>
                <a:spcPts val="747"/>
              </a:spcBef>
            </a:pPr>
            <a:r>
              <a:rPr lang="en-US" sz="1667" spc="-33" dirty="0" smtClean="0">
                <a:latin typeface="Arial"/>
                <a:cs typeface="Arial"/>
              </a:rPr>
              <a:t>-Additional facet types: Timeline, Scatterplot, and Numeric</a:t>
            </a:r>
          </a:p>
          <a:p>
            <a:pPr marL="8467" marR="3387" defTabSz="609630">
              <a:lnSpc>
                <a:spcPct val="122500"/>
              </a:lnSpc>
              <a:spcBef>
                <a:spcPts val="747"/>
              </a:spcBef>
            </a:pPr>
            <a:r>
              <a:rPr lang="en-US" sz="1667" spc="-33" dirty="0">
                <a:latin typeface="Arial"/>
                <a:cs typeface="Arial"/>
              </a:rPr>
              <a:t>	</a:t>
            </a:r>
            <a:r>
              <a:rPr lang="en-US" sz="1667" spc="-33" dirty="0" smtClean="0">
                <a:latin typeface="Arial"/>
                <a:cs typeface="Arial"/>
              </a:rPr>
              <a:t>-Transforming numeric value inconsistencies</a:t>
            </a:r>
          </a:p>
          <a:p>
            <a:pPr marL="8467" marR="3387" defTabSz="609630">
              <a:lnSpc>
                <a:spcPct val="122500"/>
              </a:lnSpc>
              <a:spcBef>
                <a:spcPts val="747"/>
              </a:spcBef>
            </a:pPr>
            <a:r>
              <a:rPr lang="en-US" sz="1667" spc="-33" dirty="0" smtClean="0">
                <a:latin typeface="Arial"/>
                <a:cs typeface="Arial"/>
              </a:rPr>
              <a:t>-Duplicates facet</a:t>
            </a:r>
          </a:p>
          <a:p>
            <a:pPr marL="8467" marR="3387" defTabSz="609630">
              <a:lnSpc>
                <a:spcPct val="122500"/>
              </a:lnSpc>
              <a:spcBef>
                <a:spcPts val="747"/>
              </a:spcBef>
            </a:pPr>
            <a:r>
              <a:rPr lang="en-US" sz="1667" spc="-33" dirty="0" smtClean="0">
                <a:latin typeface="Arial"/>
                <a:cs typeface="Arial"/>
              </a:rPr>
              <a:t>-Remove duplicates (blank down)</a:t>
            </a:r>
          </a:p>
          <a:p>
            <a:pPr marL="8467" marR="3387" defTabSz="609630">
              <a:lnSpc>
                <a:spcPct val="122500"/>
              </a:lnSpc>
              <a:spcBef>
                <a:spcPts val="747"/>
              </a:spcBef>
            </a:pPr>
            <a:r>
              <a:rPr lang="en-US" sz="1667" spc="-33" dirty="0" smtClean="0">
                <a:latin typeface="Arial"/>
                <a:cs typeface="Arial"/>
              </a:rPr>
              <a:t>-Sort and facet by multiple columns</a:t>
            </a:r>
          </a:p>
          <a:p>
            <a:pPr marL="8467" marR="3387" defTabSz="609630">
              <a:lnSpc>
                <a:spcPct val="122500"/>
              </a:lnSpc>
              <a:spcBef>
                <a:spcPts val="747"/>
              </a:spcBef>
            </a:pPr>
            <a:r>
              <a:rPr lang="en-US" sz="1667" spc="-33" dirty="0" smtClean="0">
                <a:latin typeface="Arial"/>
                <a:cs typeface="Arial"/>
              </a:rPr>
              <a:t>-Join two </a:t>
            </a:r>
            <a:r>
              <a:rPr lang="en-US" sz="1667" spc="-33" dirty="0" err="1" smtClean="0">
                <a:latin typeface="Arial"/>
                <a:cs typeface="Arial"/>
              </a:rPr>
              <a:t>OpenRefine</a:t>
            </a:r>
            <a:r>
              <a:rPr lang="en-US" sz="1667" spc="-33" dirty="0" smtClean="0">
                <a:latin typeface="Arial"/>
                <a:cs typeface="Arial"/>
              </a:rPr>
              <a:t> projects</a:t>
            </a:r>
          </a:p>
          <a:p>
            <a:pPr marL="8467" marR="3387" defTabSz="609630">
              <a:lnSpc>
                <a:spcPct val="122500"/>
              </a:lnSpc>
              <a:spcBef>
                <a:spcPts val="747"/>
              </a:spcBef>
            </a:pPr>
            <a:r>
              <a:rPr lang="en-US" sz="1667" spc="-33" dirty="0" smtClean="0">
                <a:latin typeface="Arial"/>
                <a:cs typeface="Arial"/>
              </a:rPr>
              <a:t>-Installing extensions</a:t>
            </a:r>
          </a:p>
          <a:p>
            <a:pPr marL="8467" marR="3387" defTabSz="609630">
              <a:lnSpc>
                <a:spcPct val="122500"/>
              </a:lnSpc>
              <a:spcBef>
                <a:spcPts val="747"/>
              </a:spcBef>
            </a:pPr>
            <a:r>
              <a:rPr lang="en-US" sz="1667" spc="-33" dirty="0" smtClean="0">
                <a:latin typeface="Arial"/>
                <a:cs typeface="Arial"/>
              </a:rPr>
              <a:t>-Reconciling data against the Medical Subject Headings</a:t>
            </a:r>
          </a:p>
          <a:p>
            <a:pPr marL="8467" marR="3387" defTabSz="609630">
              <a:lnSpc>
                <a:spcPct val="122500"/>
              </a:lnSpc>
              <a:spcBef>
                <a:spcPts val="747"/>
              </a:spcBef>
            </a:pPr>
            <a:r>
              <a:rPr lang="en-US" sz="1667" spc="-33" dirty="0" smtClean="0">
                <a:latin typeface="Arial"/>
                <a:cs typeface="Arial"/>
              </a:rPr>
              <a:t>-Transpose columns into rows</a:t>
            </a:r>
            <a:endParaRPr sz="1667" dirty="0">
              <a:latin typeface="Arial"/>
              <a:cs typeface="Arial"/>
            </a:endParaRPr>
          </a:p>
        </p:txBody>
      </p:sp>
      <p:sp>
        <p:nvSpPr>
          <p:cNvPr id="6" name="object 6"/>
          <p:cNvSpPr/>
          <p:nvPr/>
        </p:nvSpPr>
        <p:spPr>
          <a:xfrm>
            <a:off x="6058172" y="2137101"/>
            <a:ext cx="146049" cy="14604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09630"/>
            <a:endParaRPr sz="1200">
              <a:solidFill>
                <a:prstClr val="black"/>
              </a:solidFill>
              <a:latin typeface="Calibri"/>
            </a:endParaRPr>
          </a:p>
        </p:txBody>
      </p:sp>
      <p:sp>
        <p:nvSpPr>
          <p:cNvPr id="11" name="TextBox 10"/>
          <p:cNvSpPr txBox="1"/>
          <p:nvPr/>
        </p:nvSpPr>
        <p:spPr>
          <a:xfrm>
            <a:off x="256849" y="6401218"/>
            <a:ext cx="11631771" cy="369332"/>
          </a:xfrm>
          <a:prstGeom prst="rect">
            <a:avLst/>
          </a:prstGeom>
          <a:noFill/>
        </p:spPr>
        <p:txBody>
          <a:bodyPr wrap="square" rtlCol="0">
            <a:spAutoFit/>
          </a:bodyPr>
          <a:lstStyle/>
          <a:p>
            <a:r>
              <a:rPr lang="en-US" i="1" dirty="0" smtClean="0"/>
              <a:t>Introductory </a:t>
            </a:r>
            <a:r>
              <a:rPr lang="en-US" i="1" dirty="0" err="1" smtClean="0"/>
              <a:t>OpenRefine</a:t>
            </a:r>
            <a:r>
              <a:rPr lang="en-US" i="1" dirty="0" smtClean="0"/>
              <a:t> topics adapted from Library Carpentries </a:t>
            </a:r>
            <a:r>
              <a:rPr lang="en-US" i="1" dirty="0" err="1" smtClean="0"/>
              <a:t>OpenRefine</a:t>
            </a:r>
            <a:r>
              <a:rPr lang="en-US" i="1" dirty="0"/>
              <a:t>: https://librarycarpentry.org/lc-open-refine/</a:t>
            </a:r>
          </a:p>
        </p:txBody>
      </p:sp>
      <p:sp>
        <p:nvSpPr>
          <p:cNvPr id="7" name="Slide Number Placeholder 6"/>
          <p:cNvSpPr>
            <a:spLocks noGrp="1"/>
          </p:cNvSpPr>
          <p:nvPr>
            <p:ph type="sldNum" sz="quarter" idx="7"/>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426182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D558541-60C9-42A2-8392-FF12533A6B7A}" type="slidenum">
              <a:rPr lang="en-US" smtClean="0"/>
              <a:pPr/>
              <a:t>4</a:t>
            </a:fld>
            <a:endParaRPr lang="en-US" dirty="0"/>
          </a:p>
        </p:txBody>
      </p:sp>
      <p:sp>
        <p:nvSpPr>
          <p:cNvPr id="2" name="Title 1"/>
          <p:cNvSpPr>
            <a:spLocks noGrp="1"/>
          </p:cNvSpPr>
          <p:nvPr>
            <p:ph type="title"/>
          </p:nvPr>
        </p:nvSpPr>
        <p:spPr>
          <a:xfrm>
            <a:off x="1500714" y="498763"/>
            <a:ext cx="9573685" cy="599141"/>
          </a:xfrm>
        </p:spPr>
        <p:txBody>
          <a:bodyPr/>
          <a:lstStyle/>
          <a:p>
            <a:r>
              <a:rPr lang="en-US" dirty="0" smtClean="0"/>
              <a:t>Download</a:t>
            </a:r>
            <a:endParaRPr lang="en-US" dirty="0"/>
          </a:p>
        </p:txBody>
      </p:sp>
      <p:sp>
        <p:nvSpPr>
          <p:cNvPr id="6" name="TextBox 5"/>
          <p:cNvSpPr txBox="1"/>
          <p:nvPr/>
        </p:nvSpPr>
        <p:spPr>
          <a:xfrm>
            <a:off x="80389" y="1350787"/>
            <a:ext cx="3634740" cy="1140312"/>
          </a:xfrm>
          <a:prstGeom prst="rect">
            <a:avLst/>
          </a:prstGeom>
          <a:noFill/>
        </p:spPr>
        <p:txBody>
          <a:bodyPr wrap="square" rtlCol="0">
            <a:spAutoFit/>
          </a:bodyPr>
          <a:lstStyle/>
          <a:p>
            <a:r>
              <a:rPr lang="en-US" sz="2270" dirty="0" smtClean="0"/>
              <a:t>Download </a:t>
            </a:r>
            <a:r>
              <a:rPr lang="en-US" sz="2270" dirty="0" err="1" smtClean="0"/>
              <a:t>OpenRefine</a:t>
            </a:r>
            <a:r>
              <a:rPr lang="en-US" sz="2270" dirty="0" smtClean="0"/>
              <a:t> from: </a:t>
            </a:r>
            <a:r>
              <a:rPr lang="en-US" sz="2270" dirty="0" smtClean="0">
                <a:hlinkClick r:id="rId3"/>
              </a:rPr>
              <a:t>http://openrefine.org/</a:t>
            </a:r>
            <a:endParaRPr lang="en-US" sz="2270" dirty="0" smtClean="0"/>
          </a:p>
          <a:p>
            <a:endParaRPr lang="en-US" sz="2270" dirty="0"/>
          </a:p>
        </p:txBody>
      </p:sp>
      <p:sp>
        <p:nvSpPr>
          <p:cNvPr id="11" name="TextBox 10"/>
          <p:cNvSpPr txBox="1"/>
          <p:nvPr/>
        </p:nvSpPr>
        <p:spPr>
          <a:xfrm>
            <a:off x="80389" y="2361545"/>
            <a:ext cx="3836814" cy="4247317"/>
          </a:xfrm>
          <a:prstGeom prst="rect">
            <a:avLst/>
          </a:prstGeom>
          <a:noFill/>
        </p:spPr>
        <p:txBody>
          <a:bodyPr wrap="square" rtlCol="0">
            <a:spAutoFit/>
          </a:bodyPr>
          <a:lstStyle/>
          <a:p>
            <a:r>
              <a:rPr lang="en-US" dirty="0" smtClean="0"/>
              <a:t>Download the datasets for this class:</a:t>
            </a:r>
          </a:p>
          <a:p>
            <a:r>
              <a:rPr lang="en-US" u="sng" dirty="0">
                <a:hlinkClick r:id="rId4"/>
              </a:rPr>
              <a:t>https://</a:t>
            </a:r>
            <a:r>
              <a:rPr lang="en-US" u="sng" dirty="0" smtClean="0">
                <a:hlinkClick r:id="rId4"/>
              </a:rPr>
              <a:t>drive.google.com/file/d/1yoCmjy-EFroMV7M5UL9RwDYYTKAfYHbS/view?usp=sharing</a:t>
            </a:r>
            <a:r>
              <a:rPr lang="en-US" u="sng" dirty="0" smtClean="0"/>
              <a:t> </a:t>
            </a:r>
          </a:p>
          <a:p>
            <a:endParaRPr lang="en-US" dirty="0" smtClean="0"/>
          </a:p>
          <a:p>
            <a:r>
              <a:rPr lang="en-US" dirty="0" smtClean="0"/>
              <a:t>“2019_NEISS_SmallSubset.csv”</a:t>
            </a:r>
          </a:p>
          <a:p>
            <a:endParaRPr lang="en-US" dirty="0"/>
          </a:p>
          <a:p>
            <a:r>
              <a:rPr lang="en-US" dirty="0" smtClean="0"/>
              <a:t>AND:</a:t>
            </a:r>
          </a:p>
          <a:p>
            <a:r>
              <a:rPr lang="en-US" dirty="0">
                <a:hlinkClick r:id="rId5"/>
              </a:rPr>
              <a:t>https://drive.google.com/file/d/1IGBps15J-_9do2EULZKJGYRCpWZodzc-/</a:t>
            </a:r>
            <a:r>
              <a:rPr lang="en-US" dirty="0" smtClean="0">
                <a:hlinkClick r:id="rId5"/>
              </a:rPr>
              <a:t>view?usp=sharing</a:t>
            </a:r>
            <a:r>
              <a:rPr lang="en-US" dirty="0" smtClean="0"/>
              <a:t> </a:t>
            </a:r>
          </a:p>
          <a:p>
            <a:endParaRPr lang="en-US" dirty="0" smtClean="0"/>
          </a:p>
          <a:p>
            <a:r>
              <a:rPr lang="en-US" dirty="0" smtClean="0"/>
              <a:t>“</a:t>
            </a:r>
            <a:r>
              <a:rPr lang="en-US" dirty="0" err="1" smtClean="0"/>
              <a:t>NEISS_ProductCodes_ProductNames</a:t>
            </a:r>
            <a:r>
              <a:rPr lang="en-US" dirty="0" smtClean="0"/>
              <a:t>”</a:t>
            </a:r>
            <a:endParaRPr lang="en-US" dirty="0"/>
          </a:p>
          <a:p>
            <a:endParaRPr lang="en-US" dirty="0"/>
          </a:p>
        </p:txBody>
      </p:sp>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87539" y="498763"/>
            <a:ext cx="8138489" cy="6165461"/>
          </a:xfrm>
          <a:prstGeom prst="rect">
            <a:avLst/>
          </a:prstGeom>
        </p:spPr>
      </p:pic>
      <p:sp>
        <p:nvSpPr>
          <p:cNvPr id="9" name="Oval 8"/>
          <p:cNvSpPr/>
          <p:nvPr/>
        </p:nvSpPr>
        <p:spPr>
          <a:xfrm>
            <a:off x="6587836" y="2860364"/>
            <a:ext cx="1527464" cy="54864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757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 Project</a:t>
            </a:r>
            <a:endParaRPr lang="en-US" dirty="0"/>
          </a:p>
        </p:txBody>
      </p:sp>
      <p:pic>
        <p:nvPicPr>
          <p:cNvPr id="10" name="Picture 9"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8735" y="1257301"/>
            <a:ext cx="10489671" cy="3417708"/>
          </a:xfrm>
          <a:prstGeom prst="rect">
            <a:avLst/>
          </a:prstGeom>
        </p:spPr>
      </p:pic>
      <p:sp>
        <p:nvSpPr>
          <p:cNvPr id="11" name="Oval 10"/>
          <p:cNvSpPr/>
          <p:nvPr/>
        </p:nvSpPr>
        <p:spPr>
          <a:xfrm>
            <a:off x="3886200" y="2583180"/>
            <a:ext cx="1607820" cy="396240"/>
          </a:xfrm>
          <a:prstGeom prst="ellipse">
            <a:avLst/>
          </a:prstGeom>
          <a:noFill/>
          <a:ln w="3492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26410" y="2603864"/>
            <a:ext cx="1402080" cy="312420"/>
          </a:xfrm>
          <a:prstGeom prst="ellipse">
            <a:avLst/>
          </a:prstGeom>
          <a:noFill/>
          <a:ln w="3492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092077" y="4893353"/>
            <a:ext cx="6545443" cy="1477328"/>
          </a:xfrm>
          <a:prstGeom prst="rect">
            <a:avLst/>
          </a:prstGeom>
          <a:noFill/>
        </p:spPr>
        <p:txBody>
          <a:bodyPr wrap="square" rtlCol="0">
            <a:spAutoFit/>
          </a:bodyPr>
          <a:lstStyle/>
          <a:p>
            <a:r>
              <a:rPr lang="en-US" dirty="0" smtClean="0"/>
              <a:t>-Open CSV, Excel, JSON, and XML files stored on your computer</a:t>
            </a:r>
          </a:p>
          <a:p>
            <a:endParaRPr lang="en-US" dirty="0" smtClean="0"/>
          </a:p>
          <a:p>
            <a:r>
              <a:rPr lang="en-US" dirty="0" smtClean="0"/>
              <a:t>OR</a:t>
            </a:r>
          </a:p>
          <a:p>
            <a:endParaRPr lang="en-US" dirty="0" smtClean="0"/>
          </a:p>
          <a:p>
            <a:r>
              <a:rPr lang="en-US" dirty="0" smtClean="0"/>
              <a:t>-Fetch data from a Web Address</a:t>
            </a:r>
            <a:endParaRPr lang="en-US" dirty="0"/>
          </a:p>
        </p:txBody>
      </p:sp>
      <p:sp>
        <p:nvSpPr>
          <p:cNvPr id="3" name="Slide Number Placeholder 2"/>
          <p:cNvSpPr>
            <a:spLocks noGrp="1"/>
          </p:cNvSpPr>
          <p:nvPr>
            <p:ph type="sldNum" sz="quarter" idx="16"/>
          </p:nvPr>
        </p:nvSpPr>
        <p:spPr/>
        <p:txBody>
          <a:bodyPr/>
          <a:lstStyle/>
          <a:p>
            <a:fld id="{0D558541-60C9-42A2-8392-FF12533A6B7A}" type="slidenum">
              <a:rPr lang="en-US" smtClean="0"/>
              <a:pPr/>
              <a:t>5</a:t>
            </a:fld>
            <a:endParaRPr lang="en-US" dirty="0"/>
          </a:p>
        </p:txBody>
      </p:sp>
    </p:spTree>
    <p:extLst>
      <p:ext uri="{BB962C8B-B14F-4D97-AF65-F5344CB8AC3E}">
        <p14:creationId xmlns:p14="http://schemas.microsoft.com/office/powerpoint/2010/main" val="138252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0D558541-60C9-42A2-8392-FF12533A6B7A}" type="slidenum">
              <a:rPr lang="en-US" smtClean="0"/>
              <a:pPr/>
              <a:t>6</a:t>
            </a:fld>
            <a:endParaRPr lang="en-US" dirty="0"/>
          </a:p>
        </p:txBody>
      </p:sp>
      <p:pic>
        <p:nvPicPr>
          <p:cNvPr id="3" name="Picture 2" descr="OpenRefine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4974" y="42833"/>
            <a:ext cx="11284072" cy="681516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74347" y="411747"/>
            <a:ext cx="1335644" cy="513260"/>
          </a:xfrm>
          <a:prstGeom prst="rect">
            <a:avLst/>
          </a:prstGeom>
        </p:spPr>
      </p:pic>
      <p:sp>
        <p:nvSpPr>
          <p:cNvPr id="10" name="Oval 9"/>
          <p:cNvSpPr/>
          <p:nvPr/>
        </p:nvSpPr>
        <p:spPr>
          <a:xfrm>
            <a:off x="5436158" y="4167883"/>
            <a:ext cx="1324742" cy="426720"/>
          </a:xfrm>
          <a:prstGeom prst="ellipse">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97374" y="5486408"/>
            <a:ext cx="1795417" cy="622990"/>
          </a:xfrm>
          <a:prstGeom prst="rect">
            <a:avLst/>
          </a:prstGeom>
        </p:spPr>
      </p:pic>
      <p:sp>
        <p:nvSpPr>
          <p:cNvPr id="12" name="TextBox 11"/>
          <p:cNvSpPr txBox="1"/>
          <p:nvPr/>
        </p:nvSpPr>
        <p:spPr>
          <a:xfrm>
            <a:off x="5997817" y="5078953"/>
            <a:ext cx="1607820" cy="646331"/>
          </a:xfrm>
          <a:prstGeom prst="rect">
            <a:avLst/>
          </a:prstGeom>
          <a:noFill/>
        </p:spPr>
        <p:txBody>
          <a:bodyPr wrap="square" rtlCol="0">
            <a:spAutoFit/>
          </a:bodyPr>
          <a:lstStyle/>
          <a:p>
            <a:r>
              <a:rPr lang="en-US" dirty="0" smtClean="0">
                <a:solidFill>
                  <a:schemeClr val="accent6"/>
                </a:solidFill>
              </a:rPr>
              <a:t>Uncheck this box </a:t>
            </a:r>
            <a:endParaRPr lang="en-US" dirty="0">
              <a:solidFill>
                <a:schemeClr val="accent6"/>
              </a:solidFill>
            </a:endParaRPr>
          </a:p>
        </p:txBody>
      </p:sp>
      <p:cxnSp>
        <p:nvCxnSpPr>
          <p:cNvPr id="14" name="Straight Arrow Connector 13"/>
          <p:cNvCxnSpPr/>
          <p:nvPr/>
        </p:nvCxnSpPr>
        <p:spPr>
          <a:xfrm flipV="1">
            <a:off x="6449291" y="5676835"/>
            <a:ext cx="648083" cy="520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7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64743" y="374465"/>
            <a:ext cx="5074182" cy="1016000"/>
          </a:xfrm>
        </p:spPr>
        <p:txBody>
          <a:bodyPr/>
          <a:lstStyle/>
          <a:p>
            <a:r>
              <a:rPr lang="en-US" dirty="0" smtClean="0"/>
              <a:t>Beyond Text Facets: Timeline Facet</a:t>
            </a:r>
            <a:endParaRPr lang="en-US" dirty="0"/>
          </a:p>
        </p:txBody>
      </p:sp>
      <p:pic>
        <p:nvPicPr>
          <p:cNvPr id="4" name="Picture 3" descr="2019_NEISS_SmallSubset csv - OpenRefine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4845" y="1390465"/>
            <a:ext cx="4771545" cy="299061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1782" y="1715095"/>
            <a:ext cx="1591551" cy="1774545"/>
          </a:xfrm>
          <a:prstGeom prst="rect">
            <a:avLst/>
          </a:prstGeom>
        </p:spPr>
      </p:pic>
      <p:pic>
        <p:nvPicPr>
          <p:cNvPr id="8" name="Picture 7"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05866" y="202813"/>
            <a:ext cx="6109545" cy="4726582"/>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11031" y="3623369"/>
            <a:ext cx="1235388" cy="536494"/>
          </a:xfrm>
          <a:prstGeom prst="rect">
            <a:avLst/>
          </a:prstGeom>
        </p:spPr>
      </p:pic>
      <p:pic>
        <p:nvPicPr>
          <p:cNvPr id="9" name="Picture 8" descr="Screen Clippi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7286" y="4330841"/>
            <a:ext cx="6268448" cy="24769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7413" y="4448165"/>
            <a:ext cx="3335419" cy="53649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965" y="5034224"/>
            <a:ext cx="4303363" cy="1823775"/>
          </a:xfrm>
          <a:prstGeom prst="rect">
            <a:avLst/>
          </a:prstGeom>
        </p:spPr>
      </p:pic>
      <p:sp>
        <p:nvSpPr>
          <p:cNvPr id="2" name="Slide Number Placeholder 1"/>
          <p:cNvSpPr>
            <a:spLocks noGrp="1"/>
          </p:cNvSpPr>
          <p:nvPr>
            <p:ph type="sldNum" sz="quarter" idx="16"/>
          </p:nvPr>
        </p:nvSpPr>
        <p:spPr/>
        <p:txBody>
          <a:bodyPr/>
          <a:lstStyle/>
          <a:p>
            <a:fld id="{0D558541-60C9-42A2-8392-FF12533A6B7A}" type="slidenum">
              <a:rPr lang="en-US" smtClean="0"/>
              <a:pPr/>
              <a:t>7</a:t>
            </a:fld>
            <a:endParaRPr lang="en-US" dirty="0"/>
          </a:p>
        </p:txBody>
      </p:sp>
    </p:spTree>
    <p:extLst>
      <p:ext uri="{BB962C8B-B14F-4D97-AF65-F5344CB8AC3E}">
        <p14:creationId xmlns:p14="http://schemas.microsoft.com/office/powerpoint/2010/main" val="2526104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64744" y="844057"/>
            <a:ext cx="4102044" cy="562883"/>
          </a:xfrm>
        </p:spPr>
        <p:txBody>
          <a:bodyPr/>
          <a:lstStyle/>
          <a:p>
            <a:r>
              <a:rPr lang="en-US" dirty="0" smtClean="0"/>
              <a:t>Beyond Text Facets: Scatterplot Facet</a:t>
            </a:r>
            <a:endParaRPr lang="en-US" dirty="0"/>
          </a:p>
        </p:txBody>
      </p:sp>
      <p:pic>
        <p:nvPicPr>
          <p:cNvPr id="3" name="Picture 2" descr="Screen Clippi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1876" y="234227"/>
            <a:ext cx="6559379" cy="4089481"/>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5583" y="434286"/>
            <a:ext cx="1462292" cy="53649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06243" y="3457344"/>
            <a:ext cx="1396105" cy="536494"/>
          </a:xfrm>
          <a:prstGeom prst="rect">
            <a:avLst/>
          </a:prstGeom>
        </p:spPr>
      </p:pic>
      <p:pic>
        <p:nvPicPr>
          <p:cNvPr id="4" name="Picture 3" descr="Screen Clippi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20908" y="3725590"/>
            <a:ext cx="3902840" cy="313241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02977" y="4896372"/>
            <a:ext cx="1786430" cy="536494"/>
          </a:xfrm>
          <a:prstGeom prst="rect">
            <a:avLst/>
          </a:prstGeom>
        </p:spPr>
      </p:pic>
      <p:pic>
        <p:nvPicPr>
          <p:cNvPr id="6" name="Picture 5"/>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72300" y="1858937"/>
            <a:ext cx="4564338" cy="4853355"/>
          </a:xfrm>
          <a:prstGeom prst="rect">
            <a:avLst/>
          </a:prstGeom>
        </p:spPr>
      </p:pic>
      <p:sp>
        <p:nvSpPr>
          <p:cNvPr id="2" name="Slide Number Placeholder 1"/>
          <p:cNvSpPr>
            <a:spLocks noGrp="1"/>
          </p:cNvSpPr>
          <p:nvPr>
            <p:ph type="sldNum" sz="quarter" idx="16"/>
          </p:nvPr>
        </p:nvSpPr>
        <p:spPr/>
        <p:txBody>
          <a:bodyPr/>
          <a:lstStyle/>
          <a:p>
            <a:fld id="{0D558541-60C9-42A2-8392-FF12533A6B7A}" type="slidenum">
              <a:rPr lang="en-US" smtClean="0"/>
              <a:pPr/>
              <a:t>8</a:t>
            </a:fld>
            <a:endParaRPr lang="en-US" dirty="0"/>
          </a:p>
        </p:txBody>
      </p:sp>
    </p:spTree>
    <p:extLst>
      <p:ext uri="{BB962C8B-B14F-4D97-AF65-F5344CB8AC3E}">
        <p14:creationId xmlns:p14="http://schemas.microsoft.com/office/powerpoint/2010/main" val="4133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56823" y="909586"/>
            <a:ext cx="4833442" cy="534717"/>
          </a:xfrm>
        </p:spPr>
        <p:txBody>
          <a:bodyPr/>
          <a:lstStyle/>
          <a:p>
            <a:r>
              <a:rPr lang="en-US" dirty="0"/>
              <a:t>Beyond Text Facets: </a:t>
            </a:r>
            <a:r>
              <a:rPr lang="en-US" dirty="0" smtClean="0"/>
              <a:t>Numeric </a:t>
            </a:r>
            <a:r>
              <a:rPr lang="en-US" dirty="0"/>
              <a:t>Facet</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7716" y="225272"/>
            <a:ext cx="4682328" cy="367897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2083" y="867617"/>
            <a:ext cx="1786430" cy="536494"/>
          </a:xfrm>
          <a:prstGeom prst="rect">
            <a:avLst/>
          </a:prstGeom>
        </p:spPr>
      </p:pic>
      <p:pic>
        <p:nvPicPr>
          <p:cNvPr id="4" name="Picture 3"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3859" y="2486739"/>
            <a:ext cx="4890849" cy="3170707"/>
          </a:xfrm>
          <a:prstGeom prst="rect">
            <a:avLst/>
          </a:prstGeom>
        </p:spPr>
      </p:pic>
      <p:pic>
        <p:nvPicPr>
          <p:cNvPr id="7" name="Picture 6"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0265" y="4072092"/>
            <a:ext cx="4971299" cy="2679336"/>
          </a:xfrm>
          <a:prstGeom prst="rect">
            <a:avLst/>
          </a:prstGeom>
        </p:spPr>
      </p:pic>
      <p:sp>
        <p:nvSpPr>
          <p:cNvPr id="2" name="Slide Number Placeholder 1"/>
          <p:cNvSpPr>
            <a:spLocks noGrp="1"/>
          </p:cNvSpPr>
          <p:nvPr>
            <p:ph type="sldNum" sz="quarter" idx="16"/>
          </p:nvPr>
        </p:nvSpPr>
        <p:spPr/>
        <p:txBody>
          <a:bodyPr/>
          <a:lstStyle/>
          <a:p>
            <a:fld id="{0D558541-60C9-42A2-8392-FF12533A6B7A}" type="slidenum">
              <a:rPr lang="en-US" smtClean="0"/>
              <a:pPr/>
              <a:t>9</a:t>
            </a:fld>
            <a:endParaRPr lang="en-US" dirty="0"/>
          </a:p>
        </p:txBody>
      </p:sp>
    </p:spTree>
    <p:extLst>
      <p:ext uri="{BB962C8B-B14F-4D97-AF65-F5344CB8AC3E}">
        <p14:creationId xmlns:p14="http://schemas.microsoft.com/office/powerpoint/2010/main" val="2096311427"/>
      </p:ext>
    </p:extLst>
  </p:cSld>
  <p:clrMapOvr>
    <a:masterClrMapping/>
  </p:clrMapOvr>
</p:sld>
</file>

<file path=ppt/theme/theme1.xml><?xml version="1.0" encoding="utf-8"?>
<a:theme xmlns:a="http://schemas.openxmlformats.org/drawingml/2006/main" name="1_Office Theme">
  <a:themeElements>
    <a:clrScheme name="NM Colors">
      <a:dk1>
        <a:srgbClr val="54585A"/>
      </a:dk1>
      <a:lt1>
        <a:sysClr val="window" lastClr="FFFFFF"/>
      </a:lt1>
      <a:dk2>
        <a:srgbClr val="61468B"/>
      </a:dk2>
      <a:lt2>
        <a:srgbClr val="CFC7DC"/>
      </a:lt2>
      <a:accent1>
        <a:srgbClr val="917EAE"/>
      </a:accent1>
      <a:accent2>
        <a:srgbClr val="B0A2C5"/>
      </a:accent2>
      <a:accent3>
        <a:srgbClr val="00A144"/>
      </a:accent3>
      <a:accent4>
        <a:srgbClr val="CFD641"/>
      </a:accent4>
      <a:accent5>
        <a:srgbClr val="EDAC1A"/>
      </a:accent5>
      <a:accent6>
        <a:srgbClr val="DF6426"/>
      </a:accent6>
      <a:hlink>
        <a:srgbClr val="B1ACCE"/>
      </a:hlink>
      <a:folHlink>
        <a:srgbClr val="D4D5D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2876</TotalTime>
  <Words>4908</Words>
  <Application>Microsoft Office PowerPoint</Application>
  <PresentationFormat>Widescreen</PresentationFormat>
  <Paragraphs>249</Paragraphs>
  <Slides>28</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Lucida Grande</vt:lpstr>
      <vt:lpstr>Wingdings</vt:lpstr>
      <vt:lpstr>1_Office Theme</vt:lpstr>
      <vt:lpstr>Office Theme</vt:lpstr>
      <vt:lpstr>Essential Spreadsheet Data Cleaning with OpenRefine</vt:lpstr>
      <vt:lpstr>What is OpenRefine?</vt:lpstr>
      <vt:lpstr>OpenRefine classes at GHSL: Introduction vs. Essentials</vt:lpstr>
      <vt:lpstr>Download</vt:lpstr>
      <vt:lpstr>Open a Project</vt:lpstr>
      <vt:lpstr>PowerPoint Presentation</vt:lpstr>
      <vt:lpstr>Beyond Text Facets: Timeline Facet</vt:lpstr>
      <vt:lpstr>Beyond Text Facets: Scatterplot Facet</vt:lpstr>
      <vt:lpstr>Beyond Text Facets: Numeric Facet</vt:lpstr>
      <vt:lpstr>Transforming coded numbers with math functions</vt:lpstr>
      <vt:lpstr>Beyond Text Facets: Duplicates Facet</vt:lpstr>
      <vt:lpstr>Remove duplicates – Blank down</vt:lpstr>
      <vt:lpstr>Facet by Blank and Delete rows</vt:lpstr>
      <vt:lpstr>Sort on Multiple Columns</vt:lpstr>
      <vt:lpstr>Facet on Multiple Columns</vt:lpstr>
      <vt:lpstr>Facet on more than one column – a shortcut</vt:lpstr>
      <vt:lpstr>Join Data from Two OpenRefine Projects</vt:lpstr>
      <vt:lpstr>Join Data from Two OpenRefine Projects</vt:lpstr>
      <vt:lpstr>Installing Extensions</vt:lpstr>
      <vt:lpstr>Installing Extensions – Extract to Correct Folder</vt:lpstr>
      <vt:lpstr>Reconcile using your new Extension</vt:lpstr>
      <vt:lpstr>Reconciliation using MeSH SPARQL Endpoint</vt:lpstr>
      <vt:lpstr>Reconciliation Results</vt:lpstr>
      <vt:lpstr>Transposing Columns into Rows</vt:lpstr>
      <vt:lpstr>Transposing Columns into Rows, continued</vt:lpstr>
      <vt:lpstr>Transposing Columns into Rows, result</vt:lpstr>
      <vt:lpstr>Some final OpenRefine tips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OpenRefine</dc:title>
  <dc:creator>Sara Gonzales</dc:creator>
  <cp:lastModifiedBy>Sara Gonzales</cp:lastModifiedBy>
  <cp:revision>202</cp:revision>
  <dcterms:created xsi:type="dcterms:W3CDTF">2019-04-19T21:00:56Z</dcterms:created>
  <dcterms:modified xsi:type="dcterms:W3CDTF">2020-08-28T20:26:55Z</dcterms:modified>
</cp:coreProperties>
</file>